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2"/>
  </p:notesMasterIdLst>
  <p:sldIdLst>
    <p:sldId id="257" r:id="rId2"/>
    <p:sldId id="328" r:id="rId3"/>
    <p:sldId id="343" r:id="rId4"/>
    <p:sldId id="329" r:id="rId5"/>
    <p:sldId id="364" r:id="rId6"/>
    <p:sldId id="330" r:id="rId7"/>
    <p:sldId id="331" r:id="rId8"/>
    <p:sldId id="332" r:id="rId9"/>
    <p:sldId id="333" r:id="rId10"/>
    <p:sldId id="538" r:id="rId11"/>
    <p:sldId id="334" r:id="rId12"/>
    <p:sldId id="335" r:id="rId13"/>
    <p:sldId id="336" r:id="rId14"/>
    <p:sldId id="338" r:id="rId15"/>
    <p:sldId id="341" r:id="rId16"/>
    <p:sldId id="352" r:id="rId17"/>
    <p:sldId id="345" r:id="rId18"/>
    <p:sldId id="346" r:id="rId19"/>
    <p:sldId id="347" r:id="rId20"/>
    <p:sldId id="348" r:id="rId21"/>
    <p:sldId id="539" r:id="rId22"/>
    <p:sldId id="349" r:id="rId23"/>
    <p:sldId id="350" r:id="rId24"/>
    <p:sldId id="353" r:id="rId25"/>
    <p:sldId id="365" r:id="rId26"/>
    <p:sldId id="351" r:id="rId27"/>
    <p:sldId id="540" r:id="rId28"/>
    <p:sldId id="354" r:id="rId29"/>
    <p:sldId id="356" r:id="rId30"/>
    <p:sldId id="359" r:id="rId31"/>
    <p:sldId id="366" r:id="rId32"/>
    <p:sldId id="541" r:id="rId33"/>
    <p:sldId id="542" r:id="rId34"/>
    <p:sldId id="543" r:id="rId35"/>
    <p:sldId id="367" r:id="rId36"/>
    <p:sldId id="544" r:id="rId37"/>
    <p:sldId id="368" r:id="rId38"/>
    <p:sldId id="545" r:id="rId39"/>
    <p:sldId id="369" r:id="rId40"/>
    <p:sldId id="546" r:id="rId41"/>
    <p:sldId id="370" r:id="rId42"/>
    <p:sldId id="372" r:id="rId43"/>
    <p:sldId id="548" r:id="rId44"/>
    <p:sldId id="549" r:id="rId45"/>
    <p:sldId id="550" r:id="rId46"/>
    <p:sldId id="551" r:id="rId47"/>
    <p:sldId id="547" r:id="rId48"/>
    <p:sldId id="377" r:id="rId49"/>
    <p:sldId id="379" r:id="rId50"/>
    <p:sldId id="376" r:id="rId51"/>
    <p:sldId id="380" r:id="rId52"/>
    <p:sldId id="386" r:id="rId53"/>
    <p:sldId id="378" r:id="rId54"/>
    <p:sldId id="387" r:id="rId55"/>
    <p:sldId id="381" r:id="rId56"/>
    <p:sldId id="388" r:id="rId57"/>
    <p:sldId id="552" r:id="rId58"/>
    <p:sldId id="382" r:id="rId59"/>
    <p:sldId id="553" r:id="rId60"/>
    <p:sldId id="554" r:id="rId61"/>
    <p:sldId id="389" r:id="rId62"/>
    <p:sldId id="555" r:id="rId63"/>
    <p:sldId id="383" r:id="rId64"/>
    <p:sldId id="556" r:id="rId65"/>
    <p:sldId id="557" r:id="rId66"/>
    <p:sldId id="422" r:id="rId67"/>
    <p:sldId id="423" r:id="rId68"/>
    <p:sldId id="424" r:id="rId69"/>
    <p:sldId id="425" r:id="rId70"/>
    <p:sldId id="426" r:id="rId71"/>
    <p:sldId id="390" r:id="rId72"/>
    <p:sldId id="391" r:id="rId73"/>
    <p:sldId id="384" r:id="rId74"/>
    <p:sldId id="420" r:id="rId75"/>
    <p:sldId id="558" r:id="rId76"/>
    <p:sldId id="429" r:id="rId77"/>
    <p:sldId id="419" r:id="rId78"/>
    <p:sldId id="430" r:id="rId79"/>
    <p:sldId id="564" r:id="rId80"/>
    <p:sldId id="385" r:id="rId81"/>
    <p:sldId id="559" r:id="rId82"/>
    <p:sldId id="436" r:id="rId83"/>
    <p:sldId id="437" r:id="rId84"/>
    <p:sldId id="560" r:id="rId85"/>
    <p:sldId id="438" r:id="rId86"/>
    <p:sldId id="412" r:id="rId87"/>
    <p:sldId id="431" r:id="rId88"/>
    <p:sldId id="433" r:id="rId89"/>
    <p:sldId id="434" r:id="rId90"/>
    <p:sldId id="450" r:id="rId91"/>
    <p:sldId id="561" r:id="rId92"/>
    <p:sldId id="567" r:id="rId93"/>
    <p:sldId id="568" r:id="rId94"/>
    <p:sldId id="441" r:id="rId95"/>
    <p:sldId id="566" r:id="rId96"/>
    <p:sldId id="442" r:id="rId97"/>
    <p:sldId id="443" r:id="rId98"/>
    <p:sldId id="444" r:id="rId99"/>
    <p:sldId id="445" r:id="rId100"/>
    <p:sldId id="579" r:id="rId101"/>
    <p:sldId id="580" r:id="rId102"/>
    <p:sldId id="581" r:id="rId103"/>
    <p:sldId id="573" r:id="rId104"/>
    <p:sldId id="574" r:id="rId105"/>
    <p:sldId id="501" r:id="rId106"/>
    <p:sldId id="502" r:id="rId107"/>
    <p:sldId id="503" r:id="rId108"/>
    <p:sldId id="506" r:id="rId109"/>
    <p:sldId id="508" r:id="rId110"/>
    <p:sldId id="509" r:id="rId111"/>
    <p:sldId id="526" r:id="rId112"/>
    <p:sldId id="472" r:id="rId113"/>
    <p:sldId id="575" r:id="rId114"/>
    <p:sldId id="455" r:id="rId115"/>
    <p:sldId id="456" r:id="rId116"/>
    <p:sldId id="459" r:id="rId117"/>
    <p:sldId id="576" r:id="rId118"/>
    <p:sldId id="474" r:id="rId119"/>
    <p:sldId id="500" r:id="rId120"/>
    <p:sldId id="473" r:id="rId121"/>
    <p:sldId id="476" r:id="rId122"/>
    <p:sldId id="577" r:id="rId123"/>
    <p:sldId id="578" r:id="rId124"/>
    <p:sldId id="454" r:id="rId125"/>
    <p:sldId id="453" r:id="rId126"/>
    <p:sldId id="592" r:id="rId127"/>
    <p:sldId id="593" r:id="rId128"/>
    <p:sldId id="594" r:id="rId129"/>
    <p:sldId id="595" r:id="rId130"/>
    <p:sldId id="582" r:id="rId131"/>
    <p:sldId id="585" r:id="rId132"/>
    <p:sldId id="588" r:id="rId133"/>
    <p:sldId id="590" r:id="rId134"/>
    <p:sldId id="589" r:id="rId135"/>
    <p:sldId id="591" r:id="rId136"/>
    <p:sldId id="477" r:id="rId137"/>
    <p:sldId id="483" r:id="rId138"/>
    <p:sldId id="485" r:id="rId139"/>
    <p:sldId id="486" r:id="rId140"/>
    <p:sldId id="596" r:id="rId141"/>
    <p:sldId id="489" r:id="rId142"/>
    <p:sldId id="491" r:id="rId143"/>
    <p:sldId id="492" r:id="rId144"/>
    <p:sldId id="460" r:id="rId145"/>
    <p:sldId id="498" r:id="rId146"/>
    <p:sldId id="462" r:id="rId147"/>
    <p:sldId id="499" r:id="rId148"/>
    <p:sldId id="597" r:id="rId149"/>
    <p:sldId id="463" r:id="rId150"/>
    <p:sldId id="464" r:id="rId151"/>
    <p:sldId id="465" r:id="rId152"/>
    <p:sldId id="466" r:id="rId153"/>
    <p:sldId id="475" r:id="rId154"/>
    <p:sldId id="467" r:id="rId155"/>
    <p:sldId id="468" r:id="rId156"/>
    <p:sldId id="469" r:id="rId157"/>
    <p:sldId id="399" r:id="rId158"/>
    <p:sldId id="406" r:id="rId159"/>
    <p:sldId id="404" r:id="rId160"/>
    <p:sldId id="405" r:id="rId161"/>
    <p:sldId id="520" r:id="rId162"/>
    <p:sldId id="600" r:id="rId163"/>
    <p:sldId id="521" r:id="rId164"/>
    <p:sldId id="608" r:id="rId165"/>
    <p:sldId id="519" r:id="rId166"/>
    <p:sldId id="601" r:id="rId167"/>
    <p:sldId id="518" r:id="rId168"/>
    <p:sldId id="602" r:id="rId169"/>
    <p:sldId id="603" r:id="rId170"/>
    <p:sldId id="604" r:id="rId171"/>
    <p:sldId id="517" r:id="rId172"/>
    <p:sldId id="516" r:id="rId173"/>
    <p:sldId id="522" r:id="rId174"/>
    <p:sldId id="607" r:id="rId175"/>
    <p:sldId id="606" r:id="rId176"/>
    <p:sldId id="523" r:id="rId177"/>
    <p:sldId id="525" r:id="rId178"/>
    <p:sldId id="524" r:id="rId179"/>
    <p:sldId id="531" r:id="rId180"/>
    <p:sldId id="532" r:id="rId181"/>
    <p:sldId id="510" r:id="rId182"/>
    <p:sldId id="533" r:id="rId183"/>
    <p:sldId id="534" r:id="rId184"/>
    <p:sldId id="535" r:id="rId185"/>
    <p:sldId id="536" r:id="rId186"/>
    <p:sldId id="537" r:id="rId187"/>
    <p:sldId id="270" r:id="rId188"/>
    <p:sldId id="565" r:id="rId189"/>
    <p:sldId id="562" r:id="rId190"/>
    <p:sldId id="598" r:id="rId1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FF"/>
    <a:srgbClr val="008000"/>
    <a:srgbClr val="0000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10" autoAdjust="0"/>
    <p:restoredTop sz="91005" autoAdjust="0"/>
  </p:normalViewPr>
  <p:slideViewPr>
    <p:cSldViewPr>
      <p:cViewPr>
        <p:scale>
          <a:sx n="66" d="100"/>
          <a:sy n="66" d="100"/>
        </p:scale>
        <p:origin x="16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24AD-B2AA-4F71-97FA-E5E8710B16F0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8D3E4-A11F-4202-B7F2-F7B0418B8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3B6DC-DC04-49E3-AE12-D9866DF8EBA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4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1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1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6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4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3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/>
              <a:t>Construct DFA to accept even number of a’s over the alphabet set </a:t>
            </a:r>
            <a:r>
              <a:rPr lang="el-GR" altLang="en-US" sz="1200" dirty="0" smtClean="0">
                <a:cs typeface="Times New Roman" panose="02020603050405020304" pitchFamily="18" charset="0"/>
              </a:rPr>
              <a:t>Σ </a:t>
            </a:r>
            <a:r>
              <a:rPr lang="en-IN" sz="1200" dirty="0" smtClean="0"/>
              <a:t>={a}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/>
              <a:t>Construct DFA to accept odd number of a’s over the alphabet set </a:t>
            </a:r>
            <a:r>
              <a:rPr lang="el-GR" altLang="en-US" sz="1200" dirty="0" smtClean="0">
                <a:cs typeface="Times New Roman" panose="02020603050405020304" pitchFamily="18" charset="0"/>
              </a:rPr>
              <a:t>Σ </a:t>
            </a:r>
            <a:r>
              <a:rPr lang="en-IN" sz="1200" dirty="0" smtClean="0"/>
              <a:t>={a}</a:t>
            </a:r>
            <a:endParaRPr lang="en-I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8D3E4-A11F-4202-B7F2-F7B0418B84A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9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https://www.cs.unc.edu/~plaisted/comp455/slides/nfa2.2.pdf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16D19-7828-4BEA-85CD-18CBF3C533E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8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CF1EF-08E9-4CAE-8B3C-D98EE6374704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1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A974A95-78A5-4324-B37D-EB22F0F50B33}" type="datetime3">
              <a:rPr lang="en-US" smtClean="0"/>
              <a:t>23 April 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4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861CD2-07DE-4312-A383-A5F34CE84406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DBFD2B-1C51-4839-B829-94C7BF893F6B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31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8E9C61-C9F2-40E8-92AF-02A7AAE442B2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260350"/>
            <a:ext cx="8353425" cy="6588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268413"/>
            <a:ext cx="8353425" cy="5113337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997791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37719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828800"/>
            <a:ext cx="3771900" cy="365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Dr. Abdus Salam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6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Theory of Automata by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183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A57B0C-7FB0-405C-9CE3-0CFF6F9A23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BA8902-3345-4FDA-9ADB-9DFF665A1C73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106F1-C851-456C-BA88-9B0ED79860CD}" type="datetime3">
              <a:rPr lang="en-US" smtClean="0"/>
              <a:t>23 April 2021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1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2DFD9E-6E64-49B4-B7F3-971DC9A25888}" type="datetime3">
              <a:rPr lang="en-US" smtClean="0"/>
              <a:t>23 April 2021</a:t>
            </a:fld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6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8886F0-2D3C-4406-B2A6-4F0F839DFB5D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899501-3936-4BE2-8476-4A693FCC38B4}" type="datetime3">
              <a:rPr lang="en-US" smtClean="0"/>
              <a:t>23 April 2021</a:t>
            </a:fld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5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8690B0-9B0E-4F8B-AC8D-2EEF86160B80}" type="datetime3">
              <a:rPr lang="en-US" smtClean="0"/>
              <a:t>23 April 2021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0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E90C2-7F5F-494C-AA07-92C37084E070}" type="datetime3">
              <a:rPr lang="en-US" smtClean="0"/>
              <a:t>23 April 2021</a:t>
            </a:fld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24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219200"/>
            <a:ext cx="8001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590550" y="9906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5317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2388"/>
            <a:ext cx="1981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003366"/>
                </a:solidFill>
                <a:latin typeface="Arial" charset="0"/>
              </a:defRPr>
            </a:lvl1pPr>
          </a:lstStyle>
          <a:p>
            <a:fld id="{7CBBD224-A774-418A-A393-FB435D03BDDE}" type="datetime3">
              <a:rPr lang="en-US" smtClean="0"/>
              <a:t>23 April 2021</a:t>
            </a:fld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Arial" charset="0"/>
              </a:defRPr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34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8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3366"/>
                </a:solidFill>
                <a:latin typeface="Arial" charset="0"/>
              </a:defRPr>
            </a:lvl1pPr>
          </a:lstStyle>
          <a:p>
            <a:fld id="{BB2CE0DE-867F-455F-B20B-96D381B4AB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rgbClr val="003366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rgbClr val="003366"/>
          </a:solidFill>
          <a:latin typeface="+mn-lt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rgbClr val="003366"/>
          </a:solidFill>
          <a:latin typeface="+mn-lt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rgbClr val="003366"/>
          </a:solidFill>
          <a:latin typeface="+mn-lt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003366"/>
          </a:solidFill>
          <a:latin typeface="+mn-lt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heory-of-computation-pushdown-automata/" TargetMode="External"/><Relationship Id="rId2" Type="http://schemas.openxmlformats.org/officeDocument/2006/relationships/hyperlink" Target="https://www.geeksforgeeks.org/toc-finite-automata-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turing-machine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drvumadevi/teaching/ada-aug-20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Course – Theoretical Foundations of Computations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 smtClean="0"/>
              <a:t>Course Instructor </a:t>
            </a:r>
          </a:p>
          <a:p>
            <a:r>
              <a:rPr lang="en-US" dirty="0"/>
              <a:t>	</a:t>
            </a:r>
            <a:r>
              <a:rPr lang="en-US" dirty="0" smtClean="0"/>
              <a:t>Dr. </a:t>
            </a:r>
            <a:r>
              <a:rPr lang="en-US" dirty="0" err="1" smtClean="0"/>
              <a:t>Umadevi</a:t>
            </a:r>
            <a:r>
              <a:rPr lang="en-US" dirty="0" smtClean="0"/>
              <a:t> V</a:t>
            </a:r>
          </a:p>
          <a:p>
            <a:r>
              <a:rPr lang="en-US" dirty="0" smtClean="0"/>
              <a:t>	Department of CSE, BMSCE</a:t>
            </a:r>
          </a:p>
          <a:p>
            <a:r>
              <a:rPr lang="en-US" sz="2000" dirty="0" err="1" smtClean="0"/>
              <a:t>Webpage:https</a:t>
            </a:r>
            <a:r>
              <a:rPr lang="en-US" sz="2000" dirty="0"/>
              <a:t>://sites.google.com/site/</a:t>
            </a:r>
            <a:r>
              <a:rPr lang="en-US" sz="2000" dirty="0" err="1"/>
              <a:t>drvumadevi</a:t>
            </a:r>
            <a:r>
              <a:rPr lang="en-US" sz="2000" dirty="0"/>
              <a:t>/ 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82BA-6D7C-4A2F-8C53-A8216438A713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66268"/>
            <a:ext cx="914400" cy="899753"/>
          </a:xfrm>
          <a:prstGeom prst="rect">
            <a:avLst/>
          </a:prstGeom>
        </p:spPr>
      </p:pic>
      <p:pic>
        <p:nvPicPr>
          <p:cNvPr id="9" name="Picture 2" descr="H:\Uma\Photos\UmadeviV_for_Webp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34123"/>
            <a:ext cx="1371600" cy="130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7" name="Oval 15"/>
          <p:cNvSpPr>
            <a:spLocks noChangeArrowheads="1"/>
          </p:cNvSpPr>
          <p:nvPr/>
        </p:nvSpPr>
        <p:spPr bwMode="auto">
          <a:xfrm>
            <a:off x="5738813" y="14255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8" name="Oval 16"/>
          <p:cNvSpPr>
            <a:spLocks noChangeArrowheads="1"/>
          </p:cNvSpPr>
          <p:nvPr/>
        </p:nvSpPr>
        <p:spPr bwMode="auto">
          <a:xfrm>
            <a:off x="7491413" y="13493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9" name="Freeform 17"/>
          <p:cNvSpPr>
            <a:spLocks/>
          </p:cNvSpPr>
          <p:nvPr/>
        </p:nvSpPr>
        <p:spPr bwMode="auto">
          <a:xfrm rot="-5078651">
            <a:off x="5167313" y="2593975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0" name="Freeform 18"/>
          <p:cNvSpPr>
            <a:spLocks/>
          </p:cNvSpPr>
          <p:nvPr/>
        </p:nvSpPr>
        <p:spPr bwMode="auto">
          <a:xfrm flipV="1">
            <a:off x="6348413" y="1870075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1" name="Line 19"/>
          <p:cNvSpPr>
            <a:spLocks noChangeShapeType="1"/>
          </p:cNvSpPr>
          <p:nvPr/>
        </p:nvSpPr>
        <p:spPr bwMode="auto">
          <a:xfrm>
            <a:off x="5357813" y="1730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2" name="Text Box 20"/>
          <p:cNvSpPr txBox="1">
            <a:spLocks noChangeArrowheads="1"/>
          </p:cNvSpPr>
          <p:nvPr/>
        </p:nvSpPr>
        <p:spPr bwMode="auto">
          <a:xfrm>
            <a:off x="5826125" y="1544638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3" name="Text Box 21"/>
          <p:cNvSpPr txBox="1">
            <a:spLocks noChangeArrowheads="1"/>
          </p:cNvSpPr>
          <p:nvPr/>
        </p:nvSpPr>
        <p:spPr bwMode="auto">
          <a:xfrm>
            <a:off x="7585075" y="1471613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4" name="Text Box 22"/>
          <p:cNvSpPr txBox="1">
            <a:spLocks noChangeArrowheads="1"/>
          </p:cNvSpPr>
          <p:nvPr/>
        </p:nvSpPr>
        <p:spPr bwMode="auto">
          <a:xfrm>
            <a:off x="4765675" y="1536700"/>
            <a:ext cx="571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6165" name="Text Box 23"/>
          <p:cNvSpPr txBox="1">
            <a:spLocks noChangeArrowheads="1"/>
          </p:cNvSpPr>
          <p:nvPr/>
        </p:nvSpPr>
        <p:spPr bwMode="auto">
          <a:xfrm>
            <a:off x="6829425" y="11255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66" name="Text Box 25"/>
          <p:cNvSpPr txBox="1">
            <a:spLocks noChangeArrowheads="1"/>
          </p:cNvSpPr>
          <p:nvPr/>
        </p:nvSpPr>
        <p:spPr bwMode="auto">
          <a:xfrm>
            <a:off x="755650" y="4005263"/>
            <a:ext cx="3960813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inputs:</a:t>
            </a:r>
            <a:r>
              <a:rPr lang="en-US" altLang="en-US" sz="2400">
                <a:latin typeface="Gill Sans MT" panose="020B0502020104020203" pitchFamily="34" charset="0"/>
              </a:rPr>
              <a:t> switches 1 and 2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1</a:t>
            </a:r>
            <a:r>
              <a:rPr lang="en-US" altLang="en-US" sz="2400">
                <a:latin typeface="Gill Sans MT" panose="020B0502020104020203" pitchFamily="34" charset="0"/>
              </a:rPr>
              <a:t> for “flip switch 1”</a:t>
            </a:r>
            <a:endParaRPr lang="en-US" altLang="en-US"/>
          </a:p>
          <a:p>
            <a:r>
              <a:rPr lang="en-US" altLang="en-US" sz="2400" b="1">
                <a:solidFill>
                  <a:schemeClr val="bg1"/>
                </a:solidFill>
                <a:latin typeface="Gill Sans MT" panose="020B0502020104020203" pitchFamily="34" charset="0"/>
              </a:rPr>
              <a:t>actions:</a:t>
            </a:r>
            <a:r>
              <a:rPr lang="en-US" altLang="en-US" sz="2400" b="1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2</a:t>
            </a:r>
            <a:r>
              <a:rPr lang="en-US" altLang="en-US" sz="2400">
                <a:latin typeface="Gill Sans MT" panose="020B0502020104020203" pitchFamily="34" charset="0"/>
              </a:rPr>
              <a:t> for “flip switch 2”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6167" name="Text Box 26"/>
          <p:cNvSpPr txBox="1">
            <a:spLocks noChangeArrowheads="1"/>
          </p:cNvSpPr>
          <p:nvPr/>
        </p:nvSpPr>
        <p:spPr bwMode="auto">
          <a:xfrm>
            <a:off x="5075238" y="4397375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both</a:t>
            </a:r>
            <a:r>
              <a:rPr lang="en-US" altLang="en-US" sz="2400">
                <a:latin typeface="Gill Sans MT" panose="020B0502020104020203" pitchFamily="34" charset="0"/>
              </a:rPr>
              <a:t> switches were flipped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times</a:t>
            </a:r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75" name="Text Box 38"/>
          <p:cNvSpPr txBox="1">
            <a:spLocks noChangeArrowheads="1"/>
          </p:cNvSpPr>
          <p:nvPr/>
        </p:nvSpPr>
        <p:spPr bwMode="auto">
          <a:xfrm>
            <a:off x="6838950" y="17081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6" name="Oval 39"/>
          <p:cNvSpPr>
            <a:spLocks noChangeArrowheads="1"/>
          </p:cNvSpPr>
          <p:nvPr/>
        </p:nvSpPr>
        <p:spPr bwMode="auto">
          <a:xfrm>
            <a:off x="5705475" y="32194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7" name="Oval 40"/>
          <p:cNvSpPr>
            <a:spLocks noChangeArrowheads="1"/>
          </p:cNvSpPr>
          <p:nvPr/>
        </p:nvSpPr>
        <p:spPr bwMode="auto">
          <a:xfrm>
            <a:off x="7458075" y="31432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8" name="Freeform 41"/>
          <p:cNvSpPr>
            <a:spLocks/>
          </p:cNvSpPr>
          <p:nvPr/>
        </p:nvSpPr>
        <p:spPr bwMode="auto">
          <a:xfrm>
            <a:off x="6238875" y="3194050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9" name="Freeform 42"/>
          <p:cNvSpPr>
            <a:spLocks/>
          </p:cNvSpPr>
          <p:nvPr/>
        </p:nvSpPr>
        <p:spPr bwMode="auto">
          <a:xfrm flipV="1">
            <a:off x="6315075" y="3663950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0" name="Text Box 44"/>
          <p:cNvSpPr txBox="1">
            <a:spLocks noChangeArrowheads="1"/>
          </p:cNvSpPr>
          <p:nvPr/>
        </p:nvSpPr>
        <p:spPr bwMode="auto">
          <a:xfrm>
            <a:off x="5792788" y="3338513"/>
            <a:ext cx="446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81" name="Text Box 45"/>
          <p:cNvSpPr txBox="1">
            <a:spLocks noChangeArrowheads="1"/>
          </p:cNvSpPr>
          <p:nvPr/>
        </p:nvSpPr>
        <p:spPr bwMode="auto">
          <a:xfrm>
            <a:off x="7551738" y="3265488"/>
            <a:ext cx="415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6182" name="Text Box 47"/>
          <p:cNvSpPr txBox="1">
            <a:spLocks noChangeArrowheads="1"/>
          </p:cNvSpPr>
          <p:nvPr/>
        </p:nvSpPr>
        <p:spPr bwMode="auto">
          <a:xfrm>
            <a:off x="6796088" y="28543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83" name="Text Box 48"/>
          <p:cNvSpPr txBox="1">
            <a:spLocks noChangeArrowheads="1"/>
          </p:cNvSpPr>
          <p:nvPr/>
        </p:nvSpPr>
        <p:spPr bwMode="auto">
          <a:xfrm>
            <a:off x="6805613" y="35020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84" name="Freeform 49"/>
          <p:cNvSpPr>
            <a:spLocks/>
          </p:cNvSpPr>
          <p:nvPr/>
        </p:nvSpPr>
        <p:spPr bwMode="auto">
          <a:xfrm>
            <a:off x="6267450" y="1420813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5" name="Freeform 50"/>
          <p:cNvSpPr>
            <a:spLocks/>
          </p:cNvSpPr>
          <p:nvPr/>
        </p:nvSpPr>
        <p:spPr bwMode="auto">
          <a:xfrm rot="16323972" flipV="1">
            <a:off x="5637213" y="25130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6" name="Text Box 53"/>
          <p:cNvSpPr txBox="1">
            <a:spLocks noChangeArrowheads="1"/>
          </p:cNvSpPr>
          <p:nvPr/>
        </p:nvSpPr>
        <p:spPr bwMode="auto">
          <a:xfrm>
            <a:off x="5475288" y="24225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87" name="Text Box 54"/>
          <p:cNvSpPr txBox="1">
            <a:spLocks noChangeArrowheads="1"/>
          </p:cNvSpPr>
          <p:nvPr/>
        </p:nvSpPr>
        <p:spPr bwMode="auto">
          <a:xfrm>
            <a:off x="6367463" y="24288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88" name="Freeform 55"/>
          <p:cNvSpPr>
            <a:spLocks/>
          </p:cNvSpPr>
          <p:nvPr/>
        </p:nvSpPr>
        <p:spPr bwMode="auto">
          <a:xfrm rot="-5078651">
            <a:off x="6967538" y="2492375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9" name="Freeform 56"/>
          <p:cNvSpPr>
            <a:spLocks/>
          </p:cNvSpPr>
          <p:nvPr/>
        </p:nvSpPr>
        <p:spPr bwMode="auto">
          <a:xfrm rot="16323972" flipV="1">
            <a:off x="7437438" y="24114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90" name="Text Box 57"/>
          <p:cNvSpPr txBox="1">
            <a:spLocks noChangeArrowheads="1"/>
          </p:cNvSpPr>
          <p:nvPr/>
        </p:nvSpPr>
        <p:spPr bwMode="auto">
          <a:xfrm>
            <a:off x="7275513" y="23209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91" name="Text Box 58"/>
          <p:cNvSpPr txBox="1">
            <a:spLocks noChangeArrowheads="1"/>
          </p:cNvSpPr>
          <p:nvPr/>
        </p:nvSpPr>
        <p:spPr bwMode="auto">
          <a:xfrm>
            <a:off x="8167688" y="23272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48" name="Oval 23"/>
          <p:cNvSpPr>
            <a:spLocks noChangeArrowheads="1"/>
          </p:cNvSpPr>
          <p:nvPr/>
        </p:nvSpPr>
        <p:spPr bwMode="auto">
          <a:xfrm>
            <a:off x="7369085" y="3090863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/>
              <a:t>Design a DFA to accept the binary numbers which are divisible by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r is radix, For binary r=2</a:t>
            </a:r>
          </a:p>
          <a:p>
            <a:pPr marL="0" indent="0">
              <a:buNone/>
            </a:pPr>
            <a:r>
              <a:rPr lang="en-IN" sz="1800" dirty="0" err="1" smtClean="0"/>
              <a:t>i</a:t>
            </a:r>
            <a:r>
              <a:rPr lang="en-IN" sz="1800" dirty="0" smtClean="0"/>
              <a:t> is remainder obtained after dividing by k</a:t>
            </a:r>
          </a:p>
          <a:p>
            <a:pPr marL="0" indent="0">
              <a:buNone/>
            </a:pPr>
            <a:r>
              <a:rPr lang="en-IN" sz="1800" dirty="0" smtClean="0"/>
              <a:t>d represents digits</a:t>
            </a:r>
          </a:p>
          <a:p>
            <a:pPr marL="0" indent="0">
              <a:buNone/>
            </a:pPr>
            <a:r>
              <a:rPr lang="en-IN" sz="1800" dirty="0" smtClean="0"/>
              <a:t>k is divisor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 smtClean="0">
                <a:solidFill>
                  <a:srgbClr val="7030A0"/>
                </a:solidFill>
              </a:rPr>
              <a:t>r</a:t>
            </a:r>
            <a:r>
              <a:rPr lang="en-IN" sz="1800" dirty="0" smtClean="0"/>
              <a:t>=2</a:t>
            </a:r>
          </a:p>
          <a:p>
            <a:pPr marL="0" indent="0">
              <a:buNone/>
            </a:pPr>
            <a:r>
              <a:rPr lang="en-IN" sz="1800" dirty="0" err="1" smtClean="0">
                <a:solidFill>
                  <a:srgbClr val="00B050"/>
                </a:solidFill>
              </a:rPr>
              <a:t>i</a:t>
            </a:r>
            <a:r>
              <a:rPr lang="en-IN" sz="1800" dirty="0" smtClean="0"/>
              <a:t>={0,1,2}</a:t>
            </a:r>
          </a:p>
          <a:p>
            <a:pPr marL="0" indent="0">
              <a:buNone/>
            </a:pPr>
            <a:r>
              <a:rPr lang="en-IN" sz="1800" dirty="0" smtClean="0"/>
              <a:t>d</a:t>
            </a:r>
            <a:r>
              <a:rPr lang="en-IN" sz="1800" dirty="0"/>
              <a:t>={0,1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k=3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We will use the relation, </a:t>
            </a:r>
            <a:r>
              <a:rPr lang="en-US" altLang="en-US" sz="1800" dirty="0" smtClean="0">
                <a:latin typeface="Symbol" panose="05050102010706020507" pitchFamily="18" charset="2"/>
              </a:rPr>
              <a:t>d(</a:t>
            </a:r>
            <a:r>
              <a:rPr lang="en-IN" sz="1800" dirty="0" smtClean="0"/>
              <a:t>q</a:t>
            </a:r>
            <a:r>
              <a:rPr lang="en-IN" sz="1800" baseline="-25000" dirty="0" smtClean="0">
                <a:solidFill>
                  <a:srgbClr val="C00000"/>
                </a:solidFill>
              </a:rPr>
              <a:t>i</a:t>
            </a:r>
            <a:r>
              <a:rPr lang="en-IN" sz="1800" dirty="0" smtClean="0">
                <a:solidFill>
                  <a:srgbClr val="C00000"/>
                </a:solidFill>
              </a:rPr>
              <a:t> </a:t>
            </a:r>
            <a:r>
              <a:rPr lang="en-IN" sz="1800" dirty="0" smtClean="0"/>
              <a:t>, a)=</a:t>
            </a:r>
            <a:r>
              <a:rPr lang="en-IN" sz="1800" dirty="0" err="1" smtClean="0"/>
              <a:t>q</a:t>
            </a:r>
            <a:r>
              <a:rPr lang="en-IN" sz="1800" baseline="-25000" dirty="0" err="1" smtClean="0">
                <a:solidFill>
                  <a:srgbClr val="0000FF"/>
                </a:solidFill>
              </a:rPr>
              <a:t>j</a:t>
            </a:r>
            <a:r>
              <a:rPr lang="en-IN" sz="1800" dirty="0" smtClean="0">
                <a:solidFill>
                  <a:srgbClr val="0000FF"/>
                </a:solidFill>
              </a:rPr>
              <a:t> </a:t>
            </a:r>
            <a:r>
              <a:rPr lang="en-IN" sz="1800" dirty="0" smtClean="0"/>
              <a:t> where </a:t>
            </a:r>
            <a:r>
              <a:rPr lang="en-IN" sz="1800" dirty="0" smtClean="0">
                <a:solidFill>
                  <a:srgbClr val="0000FF"/>
                </a:solidFill>
              </a:rPr>
              <a:t>j</a:t>
            </a:r>
            <a:r>
              <a:rPr lang="en-IN" sz="1800" dirty="0" smtClean="0"/>
              <a:t>=(</a:t>
            </a:r>
            <a:r>
              <a:rPr lang="en-IN" sz="1800" dirty="0" smtClean="0">
                <a:solidFill>
                  <a:srgbClr val="7030A0"/>
                </a:solidFill>
              </a:rPr>
              <a:t>r</a:t>
            </a:r>
            <a:r>
              <a:rPr lang="en-IN" sz="1800" dirty="0" smtClean="0"/>
              <a:t>*</a:t>
            </a:r>
            <a:r>
              <a:rPr lang="en-IN" sz="1800" dirty="0" err="1" smtClean="0">
                <a:solidFill>
                  <a:srgbClr val="00B050"/>
                </a:solidFill>
              </a:rPr>
              <a:t>i</a:t>
            </a:r>
            <a:r>
              <a:rPr lang="en-IN" sz="1800" dirty="0" err="1" smtClean="0"/>
              <a:t>+d</a:t>
            </a:r>
            <a:r>
              <a:rPr lang="en-IN" sz="1800" dirty="0" smtClean="0"/>
              <a:t>) mod k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2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Design a DFA to accept the binary numbers which are divisible by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6250" y="1447799"/>
          <a:ext cx="7524751" cy="309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462"/>
                <a:gridCol w="1561331"/>
                <a:gridCol w="3149770"/>
                <a:gridCol w="1881188"/>
              </a:tblGrid>
              <a:tr h="563881">
                <a:tc>
                  <a:txBody>
                    <a:bodyPr/>
                    <a:lstStyle/>
                    <a:p>
                      <a:pPr algn="ctr"/>
                      <a:r>
                        <a:rPr lang="en-IN" b="0" dirty="0" err="1" smtClean="0">
                          <a:solidFill>
                            <a:schemeClr val="tx1"/>
                          </a:solidFill>
                        </a:rPr>
                        <a:t>Remai-nder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r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err="1" smtClean="0">
                          <a:solidFill>
                            <a:srgbClr val="00B050"/>
                          </a:solidFill>
                        </a:rPr>
                        <a:t>i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</a:rPr>
                        <a:t>+d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) mod k</a:t>
                      </a:r>
                    </a:p>
                    <a:p>
                      <a:pPr algn="ctr"/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a)=</a:t>
                      </a:r>
                      <a:r>
                        <a:rPr lang="en-IN" sz="1800" dirty="0" err="1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=0</a:t>
                      </a:r>
                      <a:endParaRPr lang="en-IN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=1</a:t>
                      </a:r>
                    </a:p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0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>
                          <a:solidFill>
                            <a:srgbClr val="008000"/>
                          </a:solidFill>
                        </a:rPr>
                        <a:t>i</a:t>
                      </a:r>
                      <a:r>
                        <a:rPr lang="en-IN" dirty="0" smtClean="0">
                          <a:solidFill>
                            <a:srgbClr val="008000"/>
                          </a:solidFill>
                        </a:rPr>
                        <a:t>=2</a:t>
                      </a:r>
                    </a:p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+0)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0)=q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9575">
                <a:tc v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j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=(</a:t>
                      </a:r>
                      <a:r>
                        <a:rPr lang="en-IN" sz="1800" dirty="0" smtClean="0">
                          <a:solidFill>
                            <a:srgbClr val="7030A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IN" sz="180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+1) mod 3=</a:t>
                      </a:r>
                      <a:r>
                        <a:rPr lang="en-IN" sz="18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solidFill>
                            <a:schemeClr val="tx1"/>
                          </a:solidFill>
                          <a:latin typeface="Symbol" panose="05050102010706020507" pitchFamily="18" charset="2"/>
                        </a:rPr>
                        <a:t>d(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q</a:t>
                      </a:r>
                      <a:r>
                        <a:rPr lang="en-IN" sz="1800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IN" sz="1800" dirty="0" smtClean="0">
                          <a:solidFill>
                            <a:schemeClr val="tx1"/>
                          </a:solidFill>
                        </a:rPr>
                        <a:t> , 1)=q</a:t>
                      </a:r>
                      <a:r>
                        <a:rPr lang="en-IN" sz="1800" baseline="-25000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750067"/>
            <a:ext cx="3200400" cy="16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8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 smtClean="0"/>
              <a:t>Construct a DFA which accepts strings of 0’s and 1’s where the values of each string is represented as a binary number only. Only the strings representing zero modulo five should be accepted. For example 0, 101, 0101, 1010, 1111, 1101,………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r>
              <a:rPr lang="en-IN" sz="2000" dirty="0" smtClean="0"/>
              <a:t>OR</a:t>
            </a:r>
          </a:p>
          <a:p>
            <a:pPr marL="0" indent="0" algn="just">
              <a:buNone/>
            </a:pPr>
            <a:r>
              <a:rPr lang="en-IN" sz="2000" dirty="0" smtClean="0"/>
              <a:t>Design a DFA to accept the binary numbers which are divisible by 5</a:t>
            </a:r>
          </a:p>
          <a:p>
            <a:pPr marL="0" indent="0" algn="just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2" descr="https://www.techtud.com/sites/default/files/public/user_files/tud5737/actuald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7" y="4185367"/>
            <a:ext cx="2438400" cy="22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23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password to the admins account=”administrator”. The total number of states required to make a password-pass system using DFA would be __________</a:t>
            </a:r>
            <a:br>
              <a:rPr lang="en-IN" sz="2000" dirty="0"/>
            </a:br>
            <a:r>
              <a:rPr lang="en-IN" sz="2000" dirty="0"/>
              <a:t>a) 14 states</a:t>
            </a:r>
            <a:br>
              <a:rPr lang="en-IN" sz="2000" dirty="0"/>
            </a:br>
            <a:r>
              <a:rPr lang="en-IN" sz="2000" dirty="0"/>
              <a:t>b) 13 states</a:t>
            </a:r>
            <a:br>
              <a:rPr lang="en-IN" sz="2000" dirty="0"/>
            </a:br>
            <a:r>
              <a:rPr lang="en-IN" sz="2000" dirty="0"/>
              <a:t>c) 12 states</a:t>
            </a:r>
            <a:br>
              <a:rPr lang="en-IN" sz="2000" dirty="0"/>
            </a:br>
            <a:r>
              <a:rPr lang="en-IN" sz="2000" dirty="0"/>
              <a:t>d) A password pass system cannot be created using DFA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password to the admins account=”administrator”. The total number of states required to make a password-pass system using DFA would be __________</a:t>
            </a:r>
            <a:br>
              <a:rPr lang="en-IN" sz="2000" dirty="0"/>
            </a:br>
            <a:r>
              <a:rPr lang="en-IN" sz="2000" dirty="0"/>
              <a:t>a) 14 states</a:t>
            </a:r>
            <a:br>
              <a:rPr lang="en-IN" sz="2000" dirty="0"/>
            </a:br>
            <a:r>
              <a:rPr lang="en-IN" sz="2000" dirty="0"/>
              <a:t>b) 13 states</a:t>
            </a:r>
            <a:br>
              <a:rPr lang="en-IN" sz="2000" dirty="0"/>
            </a:br>
            <a:r>
              <a:rPr lang="en-IN" sz="2000" dirty="0"/>
              <a:t>c) 12 states</a:t>
            </a:r>
            <a:br>
              <a:rPr lang="en-IN" sz="2000" dirty="0"/>
            </a:br>
            <a:r>
              <a:rPr lang="en-IN" sz="2000" dirty="0"/>
              <a:t>d) A password pass system cannot be created using </a:t>
            </a:r>
            <a:r>
              <a:rPr lang="en-IN" sz="2000" dirty="0" smtClean="0"/>
              <a:t>DFA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Answer: a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Explanation: For a string of n characters with no repetitive substrings, the number of states required to pass the string is n+1.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DFA Exercises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4375"/>
          <a:stretch/>
        </p:blipFill>
        <p:spPr>
          <a:xfrm>
            <a:off x="609600" y="1295400"/>
            <a:ext cx="836177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219200"/>
            <a:ext cx="5943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628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1569"/>
          <a:stretch/>
        </p:blipFill>
        <p:spPr>
          <a:xfrm>
            <a:off x="598487" y="1295400"/>
            <a:ext cx="827281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34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8"/>
          <p:cNvSpPr>
            <a:spLocks/>
          </p:cNvSpPr>
          <p:nvPr/>
        </p:nvSpPr>
        <p:spPr bwMode="auto">
          <a:xfrm rot="6438494">
            <a:off x="5865813" y="5392738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1" name="Line 20"/>
          <p:cNvSpPr>
            <a:spLocks noChangeShapeType="1"/>
          </p:cNvSpPr>
          <p:nvPr/>
        </p:nvSpPr>
        <p:spPr bwMode="auto">
          <a:xfrm flipV="1">
            <a:off x="2211388" y="4221163"/>
            <a:ext cx="7921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2" name="Line 21"/>
          <p:cNvSpPr>
            <a:spLocks noChangeShapeType="1"/>
          </p:cNvSpPr>
          <p:nvPr/>
        </p:nvSpPr>
        <p:spPr bwMode="auto">
          <a:xfrm>
            <a:off x="2284413" y="5013325"/>
            <a:ext cx="719137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3" name="Line 23"/>
          <p:cNvSpPr>
            <a:spLocks noChangeShapeType="1"/>
          </p:cNvSpPr>
          <p:nvPr/>
        </p:nvSpPr>
        <p:spPr bwMode="auto">
          <a:xfrm>
            <a:off x="5092700" y="4076700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4" name="Line 24"/>
          <p:cNvSpPr>
            <a:spLocks noChangeShapeType="1"/>
          </p:cNvSpPr>
          <p:nvPr/>
        </p:nvSpPr>
        <p:spPr bwMode="auto">
          <a:xfrm>
            <a:off x="3579813" y="5516563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5" name="Line 25"/>
          <p:cNvSpPr>
            <a:spLocks noChangeShapeType="1"/>
          </p:cNvSpPr>
          <p:nvPr/>
        </p:nvSpPr>
        <p:spPr bwMode="auto">
          <a:xfrm>
            <a:off x="3435350" y="4292600"/>
            <a:ext cx="20161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6" name="Line 26"/>
          <p:cNvSpPr>
            <a:spLocks noChangeShapeType="1"/>
          </p:cNvSpPr>
          <p:nvPr/>
        </p:nvSpPr>
        <p:spPr bwMode="auto">
          <a:xfrm>
            <a:off x="5019675" y="4292600"/>
            <a:ext cx="5762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7" name="Line 27"/>
          <p:cNvSpPr>
            <a:spLocks noChangeShapeType="1"/>
          </p:cNvSpPr>
          <p:nvPr/>
        </p:nvSpPr>
        <p:spPr bwMode="auto">
          <a:xfrm flipH="1">
            <a:off x="5811838" y="4365625"/>
            <a:ext cx="6477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8" name="Line 22"/>
          <p:cNvSpPr>
            <a:spLocks noChangeShapeType="1"/>
          </p:cNvSpPr>
          <p:nvPr/>
        </p:nvSpPr>
        <p:spPr bwMode="auto">
          <a:xfrm>
            <a:off x="3508375" y="4076700"/>
            <a:ext cx="107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27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2447925"/>
          </a:xfrm>
        </p:spPr>
        <p:txBody>
          <a:bodyPr/>
          <a:lstStyle/>
          <a:p>
            <a:r>
              <a:rPr lang="en-US" altLang="en-US" smtClean="0"/>
              <a:t>Construct a DFA that accepts the language 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Answer</a:t>
            </a:r>
            <a:endParaRPr lang="en-US" altLang="en-US" sz="2400" smtClean="0">
              <a:latin typeface="Garamond" panose="02020404030301010803" pitchFamily="18" charset="0"/>
            </a:endParaRPr>
          </a:p>
        </p:txBody>
      </p:sp>
      <p:sp>
        <p:nvSpPr>
          <p:cNvPr id="27661" name="Text Box 4"/>
          <p:cNvSpPr txBox="1">
            <a:spLocks noChangeArrowheads="1"/>
          </p:cNvSpPr>
          <p:nvPr/>
        </p:nvSpPr>
        <p:spPr bwMode="auto">
          <a:xfrm>
            <a:off x="3203575" y="20605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i="1">
                <a:latin typeface="Garamond" panose="02020404030301010803" pitchFamily="18" charset="0"/>
              </a:rPr>
              <a:t>L</a:t>
            </a:r>
            <a:r>
              <a:rPr lang="en-US" altLang="en-US" sz="2400">
                <a:latin typeface="Garamond" panose="02020404030301010803" pitchFamily="18" charset="0"/>
              </a:rPr>
              <a:t> = {010, 1}</a:t>
            </a:r>
          </a:p>
        </p:txBody>
      </p:sp>
      <p:sp>
        <p:nvSpPr>
          <p:cNvPr id="27662" name="Text Box 5"/>
          <p:cNvSpPr txBox="1">
            <a:spLocks noChangeArrowheads="1"/>
          </p:cNvSpPr>
          <p:nvPr/>
        </p:nvSpPr>
        <p:spPr bwMode="auto">
          <a:xfrm>
            <a:off x="5867400" y="20605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Garamond" panose="02020404030301010803" pitchFamily="18" charset="0"/>
              </a:rPr>
              <a:t>( </a:t>
            </a:r>
            <a:r>
              <a:rPr lang="en-US" altLang="en-US" sz="2400" dirty="0">
                <a:latin typeface="Symbol" panose="05050102010706020507" pitchFamily="18" charset="2"/>
              </a:rPr>
              <a:t>S</a:t>
            </a:r>
            <a:r>
              <a:rPr lang="en-US" altLang="en-US" sz="2400" dirty="0">
                <a:latin typeface="Garamond" panose="02020404030301010803" pitchFamily="18" charset="0"/>
              </a:rPr>
              <a:t> = {0, 1} )</a:t>
            </a:r>
          </a:p>
        </p:txBody>
      </p:sp>
      <p:sp>
        <p:nvSpPr>
          <p:cNvPr id="27663" name="Oval 6"/>
          <p:cNvSpPr>
            <a:spLocks noChangeArrowheads="1"/>
          </p:cNvSpPr>
          <p:nvPr/>
        </p:nvSpPr>
        <p:spPr bwMode="auto">
          <a:xfrm>
            <a:off x="1774825" y="45815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4" name="Oval 8"/>
          <p:cNvSpPr>
            <a:spLocks noChangeArrowheads="1"/>
          </p:cNvSpPr>
          <p:nvPr/>
        </p:nvSpPr>
        <p:spPr bwMode="auto">
          <a:xfrm>
            <a:off x="3000375" y="382587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5" name="Oval 10"/>
          <p:cNvSpPr>
            <a:spLocks noChangeArrowheads="1"/>
          </p:cNvSpPr>
          <p:nvPr/>
        </p:nvSpPr>
        <p:spPr bwMode="auto">
          <a:xfrm>
            <a:off x="3003550" y="5229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6" name="Oval 12"/>
          <p:cNvSpPr>
            <a:spLocks noChangeArrowheads="1"/>
          </p:cNvSpPr>
          <p:nvPr/>
        </p:nvSpPr>
        <p:spPr bwMode="auto">
          <a:xfrm>
            <a:off x="4587875" y="3832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7" name="Oval 14"/>
          <p:cNvSpPr>
            <a:spLocks noChangeArrowheads="1"/>
          </p:cNvSpPr>
          <p:nvPr/>
        </p:nvSpPr>
        <p:spPr bwMode="auto">
          <a:xfrm>
            <a:off x="6243638" y="3832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8" name="Oval 16"/>
          <p:cNvSpPr>
            <a:spLocks noChangeArrowheads="1"/>
          </p:cNvSpPr>
          <p:nvPr/>
        </p:nvSpPr>
        <p:spPr bwMode="auto">
          <a:xfrm>
            <a:off x="5422900" y="5229225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69" name="Rectangle 7"/>
          <p:cNvSpPr>
            <a:spLocks noChangeArrowheads="1"/>
          </p:cNvSpPr>
          <p:nvPr/>
        </p:nvSpPr>
        <p:spPr bwMode="auto">
          <a:xfrm>
            <a:off x="1851025" y="4616450"/>
            <a:ext cx="363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27670" name="Rectangle 9"/>
          <p:cNvSpPr>
            <a:spLocks noChangeArrowheads="1"/>
          </p:cNvSpPr>
          <p:nvPr/>
        </p:nvSpPr>
        <p:spPr bwMode="auto">
          <a:xfrm>
            <a:off x="3076575" y="3860800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7671" name="Rectangle 11"/>
          <p:cNvSpPr>
            <a:spLocks noChangeArrowheads="1"/>
          </p:cNvSpPr>
          <p:nvPr/>
        </p:nvSpPr>
        <p:spPr bwMode="auto">
          <a:xfrm>
            <a:off x="3079750" y="5264150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7672" name="Rectangle 13"/>
          <p:cNvSpPr>
            <a:spLocks noChangeArrowheads="1"/>
          </p:cNvSpPr>
          <p:nvPr/>
        </p:nvSpPr>
        <p:spPr bwMode="auto">
          <a:xfrm>
            <a:off x="4652963" y="3867150"/>
            <a:ext cx="439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01</a:t>
            </a:r>
          </a:p>
        </p:txBody>
      </p:sp>
      <p:sp>
        <p:nvSpPr>
          <p:cNvPr id="27673" name="Rectangle 15"/>
          <p:cNvSpPr>
            <a:spLocks noChangeArrowheads="1"/>
          </p:cNvSpPr>
          <p:nvPr/>
        </p:nvSpPr>
        <p:spPr bwMode="auto">
          <a:xfrm>
            <a:off x="6262688" y="3867150"/>
            <a:ext cx="511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010</a:t>
            </a:r>
          </a:p>
        </p:txBody>
      </p:sp>
      <p:sp>
        <p:nvSpPr>
          <p:cNvPr id="27674" name="Rectangle 17"/>
          <p:cNvSpPr>
            <a:spLocks noChangeArrowheads="1"/>
          </p:cNvSpPr>
          <p:nvPr/>
        </p:nvSpPr>
        <p:spPr bwMode="auto">
          <a:xfrm>
            <a:off x="5451475" y="5264150"/>
            <a:ext cx="471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die</a:t>
            </a:r>
          </a:p>
        </p:txBody>
      </p:sp>
      <p:sp>
        <p:nvSpPr>
          <p:cNvPr id="27675" name="Oval 18"/>
          <p:cNvSpPr>
            <a:spLocks noChangeArrowheads="1"/>
          </p:cNvSpPr>
          <p:nvPr/>
        </p:nvSpPr>
        <p:spPr bwMode="auto">
          <a:xfrm>
            <a:off x="3076575" y="5300663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6" name="Oval 19"/>
          <p:cNvSpPr>
            <a:spLocks noChangeArrowheads="1"/>
          </p:cNvSpPr>
          <p:nvPr/>
        </p:nvSpPr>
        <p:spPr bwMode="auto">
          <a:xfrm>
            <a:off x="6315075" y="3908425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6369050" y="5438775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2424113" y="414178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3940175" y="378301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5519738" y="37893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4156075" y="5222875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2424113" y="51498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3" name="Text Box 35"/>
          <p:cNvSpPr txBox="1">
            <a:spLocks noChangeArrowheads="1"/>
          </p:cNvSpPr>
          <p:nvPr/>
        </p:nvSpPr>
        <p:spPr bwMode="auto">
          <a:xfrm>
            <a:off x="4300538" y="44370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5232400" y="44370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7685" name="Text Box 37"/>
          <p:cNvSpPr txBox="1">
            <a:spLocks noChangeArrowheads="1"/>
          </p:cNvSpPr>
          <p:nvPr/>
        </p:nvSpPr>
        <p:spPr bwMode="auto">
          <a:xfrm>
            <a:off x="6100763" y="4718050"/>
            <a:ext cx="50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0, 1</a:t>
            </a: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1419225" y="4868863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0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Construct a DFA over alphabet </a:t>
            </a:r>
            <a:r>
              <a:rPr lang="en-US" altLang="en-US" smtClean="0">
                <a:latin typeface="Garamond" panose="02020404030301010803" pitchFamily="18" charset="0"/>
              </a:rPr>
              <a:t>{0, 1}</a:t>
            </a:r>
            <a:r>
              <a:rPr lang="en-US" altLang="en-US" smtClean="0"/>
              <a:t> that accepts all strings that end in </a:t>
            </a:r>
            <a:r>
              <a:rPr lang="en-US" altLang="en-US" smtClean="0">
                <a:latin typeface="Garamond" panose="02020404030301010803" pitchFamily="18" charset="0"/>
              </a:rPr>
              <a:t>101</a:t>
            </a:r>
          </a:p>
          <a:p>
            <a:endParaRPr lang="en-US" altLang="en-US" smtClean="0"/>
          </a:p>
          <a:p>
            <a:r>
              <a:rPr lang="en-US" altLang="en-US" smtClean="0">
                <a:solidFill>
                  <a:schemeClr val="accent2"/>
                </a:solidFill>
              </a:rPr>
              <a:t>Hint</a:t>
            </a:r>
            <a:r>
              <a:rPr lang="en-US" altLang="en-US" smtClean="0"/>
              <a:t>: The DFA must “remember” the last 3 bits of the string it is reading</a:t>
            </a:r>
          </a:p>
        </p:txBody>
      </p:sp>
    </p:spTree>
    <p:extLst>
      <p:ext uri="{BB962C8B-B14F-4D97-AF65-F5344CB8AC3E}">
        <p14:creationId xmlns:p14="http://schemas.microsoft.com/office/powerpoint/2010/main" val="7447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design problem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468313" y="4581525"/>
            <a:ext cx="8280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Gill Sans MT" panose="020B0502020104020203" pitchFamily="34" charset="0"/>
              </a:rPr>
              <a:t>Can you design a circuit where the light is on if and only if all the switches were flipped </a:t>
            </a:r>
            <a:r>
              <a:rPr lang="en-US" altLang="en-US" sz="2800">
                <a:solidFill>
                  <a:schemeClr val="accent2"/>
                </a:solidFill>
                <a:latin typeface="Gill Sans MT" panose="020B0502020104020203" pitchFamily="34" charset="0"/>
              </a:rPr>
              <a:t>exactly the same number of times</a:t>
            </a:r>
            <a:r>
              <a:rPr lang="en-US" altLang="en-US" sz="2800">
                <a:latin typeface="Gill Sans MT" panose="020B0502020104020203" pitchFamily="34" charset="0"/>
              </a:rPr>
              <a:t>?</a:t>
            </a:r>
          </a:p>
        </p:txBody>
      </p:sp>
      <p:sp>
        <p:nvSpPr>
          <p:cNvPr id="7172" name="Text Box 32"/>
          <p:cNvSpPr txBox="1">
            <a:spLocks noChangeArrowheads="1"/>
          </p:cNvSpPr>
          <p:nvPr/>
        </p:nvSpPr>
        <p:spPr bwMode="auto">
          <a:xfrm>
            <a:off x="5360988" y="13414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4</a:t>
            </a:r>
          </a:p>
        </p:txBody>
      </p:sp>
      <p:grpSp>
        <p:nvGrpSpPr>
          <p:cNvPr id="7173" name="Group 44"/>
          <p:cNvGrpSpPr>
            <a:grpSpLocks/>
          </p:cNvGrpSpPr>
          <p:nvPr/>
        </p:nvGrpSpPr>
        <p:grpSpPr bwMode="auto">
          <a:xfrm>
            <a:off x="1616075" y="1406525"/>
            <a:ext cx="5403850" cy="2641600"/>
            <a:chOff x="1018" y="886"/>
            <a:chExt cx="3404" cy="1664"/>
          </a:xfrm>
        </p:grpSpPr>
        <p:sp>
          <p:nvSpPr>
            <p:cNvPr id="7175" name="Line 39"/>
            <p:cNvSpPr>
              <a:spLocks noChangeShapeType="1"/>
            </p:cNvSpPr>
            <p:nvPr/>
          </p:nvSpPr>
          <p:spPr bwMode="auto">
            <a:xfrm>
              <a:off x="2832" y="1661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6" name="Line 41"/>
            <p:cNvSpPr>
              <a:spLocks noChangeShapeType="1"/>
            </p:cNvSpPr>
            <p:nvPr/>
          </p:nvSpPr>
          <p:spPr bwMode="auto">
            <a:xfrm>
              <a:off x="2424" y="1162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7" name="Line 5"/>
            <p:cNvSpPr>
              <a:spLocks noChangeShapeType="1"/>
            </p:cNvSpPr>
            <p:nvPr/>
          </p:nvSpPr>
          <p:spPr bwMode="auto">
            <a:xfrm>
              <a:off x="1336" y="116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8" name="Line 6"/>
            <p:cNvSpPr>
              <a:spLocks noChangeShapeType="1"/>
            </p:cNvSpPr>
            <p:nvPr/>
          </p:nvSpPr>
          <p:spPr bwMode="auto">
            <a:xfrm>
              <a:off x="1336" y="1162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79" name="Line 7"/>
            <p:cNvSpPr>
              <a:spLocks noChangeShapeType="1"/>
            </p:cNvSpPr>
            <p:nvPr/>
          </p:nvSpPr>
          <p:spPr bwMode="auto">
            <a:xfrm flipH="1">
              <a:off x="1335" y="1888"/>
              <a:ext cx="1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0" name="Line 9"/>
            <p:cNvSpPr>
              <a:spLocks noChangeShapeType="1"/>
            </p:cNvSpPr>
            <p:nvPr/>
          </p:nvSpPr>
          <p:spPr bwMode="auto">
            <a:xfrm>
              <a:off x="2832" y="1162"/>
              <a:ext cx="0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1" name="Line 10"/>
            <p:cNvSpPr>
              <a:spLocks noChangeShapeType="1"/>
            </p:cNvSpPr>
            <p:nvPr/>
          </p:nvSpPr>
          <p:spPr bwMode="auto">
            <a:xfrm flipV="1">
              <a:off x="1951" y="981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2" name="Oval 11"/>
            <p:cNvSpPr>
              <a:spLocks noChangeArrowheads="1"/>
            </p:cNvSpPr>
            <p:nvPr/>
          </p:nvSpPr>
          <p:spPr bwMode="auto">
            <a:xfrm>
              <a:off x="1930" y="114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3" name="Oval 12"/>
            <p:cNvSpPr>
              <a:spLocks noChangeArrowheads="1"/>
            </p:cNvSpPr>
            <p:nvPr/>
          </p:nvSpPr>
          <p:spPr bwMode="auto">
            <a:xfrm>
              <a:off x="2411" y="114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4" name="Rectangle 13"/>
            <p:cNvSpPr>
              <a:spLocks noChangeArrowheads="1"/>
            </p:cNvSpPr>
            <p:nvPr/>
          </p:nvSpPr>
          <p:spPr bwMode="auto">
            <a:xfrm>
              <a:off x="1018" y="1480"/>
              <a:ext cx="635" cy="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400"/>
                <a:t>BATTERY</a:t>
              </a:r>
            </a:p>
          </p:txBody>
        </p:sp>
        <p:sp>
          <p:nvSpPr>
            <p:cNvPr id="7185" name="Line 15"/>
            <p:cNvSpPr>
              <a:spLocks noChangeShapeType="1"/>
            </p:cNvSpPr>
            <p:nvPr/>
          </p:nvSpPr>
          <p:spPr bwMode="auto">
            <a:xfrm>
              <a:off x="1336" y="2206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6" name="Line 16"/>
            <p:cNvSpPr>
              <a:spLocks noChangeShapeType="1"/>
            </p:cNvSpPr>
            <p:nvPr/>
          </p:nvSpPr>
          <p:spPr bwMode="auto">
            <a:xfrm flipV="1">
              <a:off x="2425" y="2205"/>
              <a:ext cx="407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7" name="Line 17"/>
            <p:cNvSpPr>
              <a:spLocks noChangeShapeType="1"/>
            </p:cNvSpPr>
            <p:nvPr/>
          </p:nvSpPr>
          <p:spPr bwMode="auto">
            <a:xfrm flipV="1">
              <a:off x="1951" y="2025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" name="Oval 18"/>
            <p:cNvSpPr>
              <a:spLocks noChangeArrowheads="1"/>
            </p:cNvSpPr>
            <p:nvPr/>
          </p:nvSpPr>
          <p:spPr bwMode="auto">
            <a:xfrm>
              <a:off x="1930" y="2189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89" name="Oval 19"/>
            <p:cNvSpPr>
              <a:spLocks noChangeArrowheads="1"/>
            </p:cNvSpPr>
            <p:nvPr/>
          </p:nvSpPr>
          <p:spPr bwMode="auto">
            <a:xfrm>
              <a:off x="2411" y="2189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2015" y="886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2060" y="1888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7192" name="Line 22"/>
            <p:cNvSpPr>
              <a:spLocks noChangeShapeType="1"/>
            </p:cNvSpPr>
            <p:nvPr/>
          </p:nvSpPr>
          <p:spPr bwMode="auto">
            <a:xfrm>
              <a:off x="1335" y="252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3" name="Line 23"/>
            <p:cNvSpPr>
              <a:spLocks noChangeShapeType="1"/>
            </p:cNvSpPr>
            <p:nvPr/>
          </p:nvSpPr>
          <p:spPr bwMode="auto">
            <a:xfrm>
              <a:off x="2424" y="2522"/>
              <a:ext cx="181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4" name="Line 24"/>
            <p:cNvSpPr>
              <a:spLocks noChangeShapeType="1"/>
            </p:cNvSpPr>
            <p:nvPr/>
          </p:nvSpPr>
          <p:spPr bwMode="auto">
            <a:xfrm flipV="1">
              <a:off x="1950" y="2341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5" name="Oval 25"/>
            <p:cNvSpPr>
              <a:spLocks noChangeArrowheads="1"/>
            </p:cNvSpPr>
            <p:nvPr/>
          </p:nvSpPr>
          <p:spPr bwMode="auto">
            <a:xfrm>
              <a:off x="1929" y="250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6" name="Oval 26"/>
            <p:cNvSpPr>
              <a:spLocks noChangeArrowheads="1"/>
            </p:cNvSpPr>
            <p:nvPr/>
          </p:nvSpPr>
          <p:spPr bwMode="auto">
            <a:xfrm>
              <a:off x="2410" y="2505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97" name="Text Box 27"/>
            <p:cNvSpPr txBox="1">
              <a:spLocks noChangeArrowheads="1"/>
            </p:cNvSpPr>
            <p:nvPr/>
          </p:nvSpPr>
          <p:spPr bwMode="auto">
            <a:xfrm>
              <a:off x="2059" y="2222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7198" name="Line 28"/>
            <p:cNvSpPr>
              <a:spLocks noChangeShapeType="1"/>
            </p:cNvSpPr>
            <p:nvPr/>
          </p:nvSpPr>
          <p:spPr bwMode="auto">
            <a:xfrm flipH="1">
              <a:off x="4238" y="1162"/>
              <a:ext cx="0" cy="1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99" name="Line 29"/>
            <p:cNvSpPr>
              <a:spLocks noChangeShapeType="1"/>
            </p:cNvSpPr>
            <p:nvPr/>
          </p:nvSpPr>
          <p:spPr bwMode="auto">
            <a:xfrm flipV="1">
              <a:off x="3268" y="982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0" name="Oval 30"/>
            <p:cNvSpPr>
              <a:spLocks noChangeArrowheads="1"/>
            </p:cNvSpPr>
            <p:nvPr/>
          </p:nvSpPr>
          <p:spPr bwMode="auto">
            <a:xfrm>
              <a:off x="3247" y="1146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1" name="Oval 31"/>
            <p:cNvSpPr>
              <a:spLocks noChangeArrowheads="1"/>
            </p:cNvSpPr>
            <p:nvPr/>
          </p:nvSpPr>
          <p:spPr bwMode="auto">
            <a:xfrm>
              <a:off x="3728" y="1146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2" name="Line 33"/>
            <p:cNvSpPr>
              <a:spLocks noChangeShapeType="1"/>
            </p:cNvSpPr>
            <p:nvPr/>
          </p:nvSpPr>
          <p:spPr bwMode="auto">
            <a:xfrm flipV="1">
              <a:off x="3280" y="1479"/>
              <a:ext cx="408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3" name="Oval 34"/>
            <p:cNvSpPr>
              <a:spLocks noChangeArrowheads="1"/>
            </p:cNvSpPr>
            <p:nvPr/>
          </p:nvSpPr>
          <p:spPr bwMode="auto">
            <a:xfrm>
              <a:off x="3259" y="1643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4" name="Oval 35"/>
            <p:cNvSpPr>
              <a:spLocks noChangeArrowheads="1"/>
            </p:cNvSpPr>
            <p:nvPr/>
          </p:nvSpPr>
          <p:spPr bwMode="auto">
            <a:xfrm>
              <a:off x="3740" y="1643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05" name="Text Box 36"/>
            <p:cNvSpPr txBox="1">
              <a:spLocks noChangeArrowheads="1"/>
            </p:cNvSpPr>
            <p:nvPr/>
          </p:nvSpPr>
          <p:spPr bwMode="auto">
            <a:xfrm>
              <a:off x="3389" y="1360"/>
              <a:ext cx="1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TW">
                  <a:latin typeface="Garamond" panose="02020404030301010803" pitchFamily="18" charset="0"/>
                  <a:ea typeface="新細明體" panose="02020500000000000000" pitchFamily="18" charset="-120"/>
                </a:rPr>
                <a:t>5</a:t>
              </a:r>
            </a:p>
          </p:txBody>
        </p:sp>
        <p:sp>
          <p:nvSpPr>
            <p:cNvPr id="7206" name="Line 40"/>
            <p:cNvSpPr>
              <a:spLocks noChangeShapeType="1"/>
            </p:cNvSpPr>
            <p:nvPr/>
          </p:nvSpPr>
          <p:spPr bwMode="auto">
            <a:xfrm>
              <a:off x="2832" y="116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7" name="Litebulb"/>
            <p:cNvSpPr>
              <a:spLocks noEditPoints="1" noChangeArrowheads="1"/>
            </p:cNvSpPr>
            <p:nvPr/>
          </p:nvSpPr>
          <p:spPr bwMode="auto">
            <a:xfrm>
              <a:off x="4057" y="1793"/>
              <a:ext cx="365" cy="548"/>
            </a:xfrm>
            <a:custGeom>
              <a:avLst/>
              <a:gdLst>
                <a:gd name="T0" fmla="*/ 183 w 21600"/>
                <a:gd name="T1" fmla="*/ 0 h 21600"/>
                <a:gd name="T2" fmla="*/ 365 w 21600"/>
                <a:gd name="T3" fmla="*/ 197 h 21600"/>
                <a:gd name="T4" fmla="*/ 0 w 21600"/>
                <a:gd name="T5" fmla="*/ 197 h 21600"/>
                <a:gd name="T6" fmla="*/ 183 w 21600"/>
                <a:gd name="T7" fmla="*/ 54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1 w 21600"/>
                <a:gd name="T13" fmla="*/ 2207 h 21600"/>
                <a:gd name="T14" fmla="*/ 18286 w 21600"/>
                <a:gd name="T15" fmla="*/ 926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8" name="Line 42"/>
            <p:cNvSpPr>
              <a:spLocks noChangeShapeType="1"/>
            </p:cNvSpPr>
            <p:nvPr/>
          </p:nvSpPr>
          <p:spPr bwMode="auto">
            <a:xfrm>
              <a:off x="3786" y="1661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" name="Line 43"/>
            <p:cNvSpPr>
              <a:spLocks noChangeShapeType="1"/>
            </p:cNvSpPr>
            <p:nvPr/>
          </p:nvSpPr>
          <p:spPr bwMode="auto">
            <a:xfrm>
              <a:off x="3785" y="1162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74" name="Text Box 45"/>
          <p:cNvSpPr txBox="1">
            <a:spLocks noChangeArrowheads="1"/>
          </p:cNvSpPr>
          <p:nvPr/>
        </p:nvSpPr>
        <p:spPr bwMode="auto">
          <a:xfrm>
            <a:off x="3924300" y="1341438"/>
            <a:ext cx="124142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0" b="1">
                <a:solidFill>
                  <a:srgbClr val="FF0000"/>
                </a:solidFill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20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4"/>
          <p:cNvSpPr>
            <a:spLocks noChangeShapeType="1"/>
          </p:cNvSpPr>
          <p:nvPr/>
        </p:nvSpPr>
        <p:spPr bwMode="auto">
          <a:xfrm flipV="1">
            <a:off x="1979613" y="4083050"/>
            <a:ext cx="936625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3" name="Line 5"/>
          <p:cNvSpPr>
            <a:spLocks noChangeShapeType="1"/>
          </p:cNvSpPr>
          <p:nvPr/>
        </p:nvSpPr>
        <p:spPr bwMode="auto">
          <a:xfrm>
            <a:off x="2051050" y="4659313"/>
            <a:ext cx="86518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4" name="Line 60"/>
          <p:cNvSpPr>
            <a:spLocks noChangeShapeType="1"/>
          </p:cNvSpPr>
          <p:nvPr/>
        </p:nvSpPr>
        <p:spPr bwMode="auto">
          <a:xfrm flipV="1">
            <a:off x="3275013" y="3724275"/>
            <a:ext cx="11525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5" name="Line 62"/>
          <p:cNvSpPr>
            <a:spLocks noChangeShapeType="1"/>
          </p:cNvSpPr>
          <p:nvPr/>
        </p:nvSpPr>
        <p:spPr bwMode="auto">
          <a:xfrm flipV="1">
            <a:off x="3275013" y="4875213"/>
            <a:ext cx="11525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6" name="Line 63"/>
          <p:cNvSpPr>
            <a:spLocks noChangeShapeType="1"/>
          </p:cNvSpPr>
          <p:nvPr/>
        </p:nvSpPr>
        <p:spPr bwMode="auto">
          <a:xfrm>
            <a:off x="3275013" y="4156075"/>
            <a:ext cx="11525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7" name="Line 64"/>
          <p:cNvSpPr>
            <a:spLocks noChangeShapeType="1"/>
          </p:cNvSpPr>
          <p:nvPr/>
        </p:nvSpPr>
        <p:spPr bwMode="auto">
          <a:xfrm>
            <a:off x="3275013" y="5308600"/>
            <a:ext cx="11525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8" name="Line 65"/>
          <p:cNvSpPr>
            <a:spLocks noChangeShapeType="1"/>
          </p:cNvSpPr>
          <p:nvPr/>
        </p:nvSpPr>
        <p:spPr bwMode="auto">
          <a:xfrm flipV="1">
            <a:off x="4787900" y="3290888"/>
            <a:ext cx="1728788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29" name="Line 66"/>
          <p:cNvSpPr>
            <a:spLocks noChangeShapeType="1"/>
          </p:cNvSpPr>
          <p:nvPr/>
        </p:nvSpPr>
        <p:spPr bwMode="auto">
          <a:xfrm>
            <a:off x="4859338" y="3867150"/>
            <a:ext cx="165735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0" name="Line 68"/>
          <p:cNvSpPr>
            <a:spLocks noChangeShapeType="1"/>
          </p:cNvSpPr>
          <p:nvPr/>
        </p:nvSpPr>
        <p:spPr bwMode="auto">
          <a:xfrm flipV="1">
            <a:off x="4859338" y="4803775"/>
            <a:ext cx="165735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1" name="Line 69"/>
          <p:cNvSpPr>
            <a:spLocks noChangeShapeType="1"/>
          </p:cNvSpPr>
          <p:nvPr/>
        </p:nvSpPr>
        <p:spPr bwMode="auto">
          <a:xfrm>
            <a:off x="4859338" y="5524500"/>
            <a:ext cx="165735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</a:t>
            </a:r>
          </a:p>
        </p:txBody>
      </p:sp>
      <p:sp>
        <p:nvSpPr>
          <p:cNvPr id="30733" name="Oval 6"/>
          <p:cNvSpPr>
            <a:spLocks noChangeArrowheads="1"/>
          </p:cNvSpPr>
          <p:nvPr/>
        </p:nvSpPr>
        <p:spPr bwMode="auto">
          <a:xfrm>
            <a:off x="1614488" y="43624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4" name="Text Box 13"/>
          <p:cNvSpPr txBox="1">
            <a:spLocks noChangeArrowheads="1"/>
          </p:cNvSpPr>
          <p:nvPr/>
        </p:nvSpPr>
        <p:spPr bwMode="auto">
          <a:xfrm>
            <a:off x="2263775" y="39703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35" name="Text Box 14"/>
          <p:cNvSpPr txBox="1">
            <a:spLocks noChangeArrowheads="1"/>
          </p:cNvSpPr>
          <p:nvPr/>
        </p:nvSpPr>
        <p:spPr bwMode="auto">
          <a:xfrm>
            <a:off x="2266950" y="48037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>
            <a:off x="1258888" y="4616450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37" name="Oval 32"/>
          <p:cNvSpPr>
            <a:spLocks noChangeArrowheads="1"/>
          </p:cNvSpPr>
          <p:nvPr/>
        </p:nvSpPr>
        <p:spPr bwMode="auto">
          <a:xfrm>
            <a:off x="2890838" y="3813175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8" name="Oval 34"/>
          <p:cNvSpPr>
            <a:spLocks noChangeArrowheads="1"/>
          </p:cNvSpPr>
          <p:nvPr/>
        </p:nvSpPr>
        <p:spPr bwMode="auto">
          <a:xfrm>
            <a:off x="2890838" y="494823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9" name="Oval 36"/>
          <p:cNvSpPr>
            <a:spLocks noChangeArrowheads="1"/>
          </p:cNvSpPr>
          <p:nvPr/>
        </p:nvSpPr>
        <p:spPr bwMode="auto">
          <a:xfrm>
            <a:off x="4443413" y="352583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0" name="Oval 38"/>
          <p:cNvSpPr>
            <a:spLocks noChangeArrowheads="1"/>
          </p:cNvSpPr>
          <p:nvPr/>
        </p:nvSpPr>
        <p:spPr bwMode="auto">
          <a:xfrm>
            <a:off x="4443413" y="466090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1" name="Oval 40"/>
          <p:cNvSpPr>
            <a:spLocks noChangeArrowheads="1"/>
          </p:cNvSpPr>
          <p:nvPr/>
        </p:nvSpPr>
        <p:spPr bwMode="auto">
          <a:xfrm>
            <a:off x="4443413" y="410210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2" name="Oval 42"/>
          <p:cNvSpPr>
            <a:spLocks noChangeArrowheads="1"/>
          </p:cNvSpPr>
          <p:nvPr/>
        </p:nvSpPr>
        <p:spPr bwMode="auto">
          <a:xfrm>
            <a:off x="4443413" y="5237163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3" name="Oval 44"/>
          <p:cNvSpPr>
            <a:spLocks noChangeArrowheads="1"/>
          </p:cNvSpPr>
          <p:nvPr/>
        </p:nvSpPr>
        <p:spPr bwMode="auto">
          <a:xfrm>
            <a:off x="6511925" y="3138488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4" name="Oval 48"/>
          <p:cNvSpPr>
            <a:spLocks noChangeArrowheads="1"/>
          </p:cNvSpPr>
          <p:nvPr/>
        </p:nvSpPr>
        <p:spPr bwMode="auto">
          <a:xfrm>
            <a:off x="6511925" y="37147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5" name="Oval 56"/>
          <p:cNvSpPr>
            <a:spLocks noChangeArrowheads="1"/>
          </p:cNvSpPr>
          <p:nvPr/>
        </p:nvSpPr>
        <p:spPr bwMode="auto">
          <a:xfrm>
            <a:off x="6510338" y="4595813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6" name="Oval 58"/>
          <p:cNvSpPr>
            <a:spLocks noChangeArrowheads="1"/>
          </p:cNvSpPr>
          <p:nvPr/>
        </p:nvSpPr>
        <p:spPr bwMode="auto">
          <a:xfrm>
            <a:off x="6511925" y="5441950"/>
            <a:ext cx="441325" cy="441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47" name="Text Box 70"/>
          <p:cNvSpPr txBox="1">
            <a:spLocks noChangeArrowheads="1"/>
          </p:cNvSpPr>
          <p:nvPr/>
        </p:nvSpPr>
        <p:spPr bwMode="auto">
          <a:xfrm>
            <a:off x="5364163" y="3940175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48" name="Text Box 71"/>
          <p:cNvSpPr txBox="1">
            <a:spLocks noChangeArrowheads="1"/>
          </p:cNvSpPr>
          <p:nvPr/>
        </p:nvSpPr>
        <p:spPr bwMode="auto">
          <a:xfrm>
            <a:off x="5407025" y="4732338"/>
            <a:ext cx="641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49" name="Text Box 72"/>
          <p:cNvSpPr txBox="1">
            <a:spLocks noChangeArrowheads="1"/>
          </p:cNvSpPr>
          <p:nvPr/>
        </p:nvSpPr>
        <p:spPr bwMode="auto">
          <a:xfrm rot="-5400000">
            <a:off x="6353969" y="4125119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50" name="Text Box 73"/>
          <p:cNvSpPr txBox="1">
            <a:spLocks noChangeArrowheads="1"/>
          </p:cNvSpPr>
          <p:nvPr/>
        </p:nvSpPr>
        <p:spPr bwMode="auto">
          <a:xfrm rot="-5400000">
            <a:off x="6361907" y="4979193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0751" name="Freeform 74"/>
          <p:cNvSpPr>
            <a:spLocks/>
          </p:cNvSpPr>
          <p:nvPr/>
        </p:nvSpPr>
        <p:spPr bwMode="auto">
          <a:xfrm rot="2200581">
            <a:off x="6770688" y="2816225"/>
            <a:ext cx="327025" cy="360363"/>
          </a:xfrm>
          <a:custGeom>
            <a:avLst/>
            <a:gdLst>
              <a:gd name="T0" fmla="*/ 114459 w 320"/>
              <a:gd name="T1" fmla="*/ 360363 h 296"/>
              <a:gd name="T2" fmla="*/ 16351 w 320"/>
              <a:gd name="T3" fmla="*/ 243489 h 296"/>
              <a:gd name="T4" fmla="*/ 16351 w 320"/>
              <a:gd name="T5" fmla="*/ 68177 h 296"/>
              <a:gd name="T6" fmla="*/ 114459 w 320"/>
              <a:gd name="T7" fmla="*/ 9740 h 296"/>
              <a:gd name="T8" fmla="*/ 212566 w 320"/>
              <a:gd name="T9" fmla="*/ 9740 h 296"/>
              <a:gd name="T10" fmla="*/ 310674 w 320"/>
              <a:gd name="T11" fmla="*/ 68177 h 296"/>
              <a:gd name="T12" fmla="*/ 310674 w 320"/>
              <a:gd name="T13" fmla="*/ 243489 h 296"/>
              <a:gd name="T14" fmla="*/ 261620 w 320"/>
              <a:gd name="T15" fmla="*/ 360363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52" name="Freeform 75"/>
          <p:cNvSpPr>
            <a:spLocks/>
          </p:cNvSpPr>
          <p:nvPr/>
        </p:nvSpPr>
        <p:spPr bwMode="auto">
          <a:xfrm>
            <a:off x="6938963" y="3435350"/>
            <a:ext cx="142875" cy="431800"/>
          </a:xfrm>
          <a:custGeom>
            <a:avLst/>
            <a:gdLst>
              <a:gd name="T0" fmla="*/ 0 w 90"/>
              <a:gd name="T1" fmla="*/ 0 h 272"/>
              <a:gd name="T2" fmla="*/ 142875 w 90"/>
              <a:gd name="T3" fmla="*/ 215900 h 272"/>
              <a:gd name="T4" fmla="*/ 0 w 90"/>
              <a:gd name="T5" fmla="*/ 43180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0" h="272">
                <a:moveTo>
                  <a:pt x="0" y="0"/>
                </a:moveTo>
                <a:cubicBezTo>
                  <a:pt x="45" y="45"/>
                  <a:pt x="90" y="91"/>
                  <a:pt x="90" y="136"/>
                </a:cubicBezTo>
                <a:cubicBezTo>
                  <a:pt x="90" y="181"/>
                  <a:pt x="45" y="226"/>
                  <a:pt x="0" y="27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53" name="Freeform 77"/>
          <p:cNvSpPr>
            <a:spLocks/>
          </p:cNvSpPr>
          <p:nvPr/>
        </p:nvSpPr>
        <p:spPr bwMode="auto">
          <a:xfrm rot="5400000">
            <a:off x="6965156" y="5434807"/>
            <a:ext cx="327025" cy="360362"/>
          </a:xfrm>
          <a:custGeom>
            <a:avLst/>
            <a:gdLst>
              <a:gd name="T0" fmla="*/ 114459 w 320"/>
              <a:gd name="T1" fmla="*/ 360362 h 296"/>
              <a:gd name="T2" fmla="*/ 16351 w 320"/>
              <a:gd name="T3" fmla="*/ 243488 h 296"/>
              <a:gd name="T4" fmla="*/ 16351 w 320"/>
              <a:gd name="T5" fmla="*/ 68177 h 296"/>
              <a:gd name="T6" fmla="*/ 114459 w 320"/>
              <a:gd name="T7" fmla="*/ 9740 h 296"/>
              <a:gd name="T8" fmla="*/ 212566 w 320"/>
              <a:gd name="T9" fmla="*/ 9740 h 296"/>
              <a:gd name="T10" fmla="*/ 310674 w 320"/>
              <a:gd name="T11" fmla="*/ 68177 h 296"/>
              <a:gd name="T12" fmla="*/ 310674 w 320"/>
              <a:gd name="T13" fmla="*/ 243488 h 296"/>
              <a:gd name="T14" fmla="*/ 261620 w 320"/>
              <a:gd name="T15" fmla="*/ 360362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54" name="Rectangle 9"/>
          <p:cNvSpPr>
            <a:spLocks noChangeArrowheads="1"/>
          </p:cNvSpPr>
          <p:nvPr/>
        </p:nvSpPr>
        <p:spPr bwMode="auto">
          <a:xfrm>
            <a:off x="1652588" y="4344988"/>
            <a:ext cx="3635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30755" name="Rectangle 33"/>
          <p:cNvSpPr>
            <a:spLocks noChangeArrowheads="1"/>
          </p:cNvSpPr>
          <p:nvPr/>
        </p:nvSpPr>
        <p:spPr bwMode="auto">
          <a:xfrm>
            <a:off x="2928938" y="3795713"/>
            <a:ext cx="373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0756" name="Rectangle 35"/>
          <p:cNvSpPr>
            <a:spLocks noChangeArrowheads="1"/>
          </p:cNvSpPr>
          <p:nvPr/>
        </p:nvSpPr>
        <p:spPr bwMode="auto">
          <a:xfrm>
            <a:off x="2930525" y="4930775"/>
            <a:ext cx="373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757" name="Rectangle 37"/>
          <p:cNvSpPr>
            <a:spLocks noChangeArrowheads="1"/>
          </p:cNvSpPr>
          <p:nvPr/>
        </p:nvSpPr>
        <p:spPr bwMode="auto">
          <a:xfrm>
            <a:off x="4446588" y="3508375"/>
            <a:ext cx="449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</a:t>
            </a:r>
          </a:p>
        </p:txBody>
      </p:sp>
      <p:sp>
        <p:nvSpPr>
          <p:cNvPr id="30758" name="Rectangle 39"/>
          <p:cNvSpPr>
            <a:spLocks noChangeArrowheads="1"/>
          </p:cNvSpPr>
          <p:nvPr/>
        </p:nvSpPr>
        <p:spPr bwMode="auto">
          <a:xfrm>
            <a:off x="4448175" y="4643438"/>
            <a:ext cx="449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10</a:t>
            </a:r>
          </a:p>
        </p:txBody>
      </p:sp>
      <p:sp>
        <p:nvSpPr>
          <p:cNvPr id="30759" name="Rectangle 41"/>
          <p:cNvSpPr>
            <a:spLocks noChangeArrowheads="1"/>
          </p:cNvSpPr>
          <p:nvPr/>
        </p:nvSpPr>
        <p:spPr bwMode="auto">
          <a:xfrm>
            <a:off x="4446588" y="4084638"/>
            <a:ext cx="449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01</a:t>
            </a:r>
          </a:p>
        </p:txBody>
      </p:sp>
      <p:sp>
        <p:nvSpPr>
          <p:cNvPr id="30760" name="Rectangle 43"/>
          <p:cNvSpPr>
            <a:spLocks noChangeArrowheads="1"/>
          </p:cNvSpPr>
          <p:nvPr/>
        </p:nvSpPr>
        <p:spPr bwMode="auto">
          <a:xfrm>
            <a:off x="4448175" y="5219700"/>
            <a:ext cx="449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11</a:t>
            </a:r>
          </a:p>
        </p:txBody>
      </p:sp>
      <p:sp>
        <p:nvSpPr>
          <p:cNvPr id="30761" name="Rectangle 45"/>
          <p:cNvSpPr>
            <a:spLocks noChangeArrowheads="1"/>
          </p:cNvSpPr>
          <p:nvPr/>
        </p:nvSpPr>
        <p:spPr bwMode="auto">
          <a:xfrm>
            <a:off x="6469063" y="3121025"/>
            <a:ext cx="525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000</a:t>
            </a:r>
          </a:p>
        </p:txBody>
      </p:sp>
      <p:sp>
        <p:nvSpPr>
          <p:cNvPr id="30762" name="Rectangle 49"/>
          <p:cNvSpPr>
            <a:spLocks noChangeArrowheads="1"/>
          </p:cNvSpPr>
          <p:nvPr/>
        </p:nvSpPr>
        <p:spPr bwMode="auto">
          <a:xfrm>
            <a:off x="6469063" y="3697288"/>
            <a:ext cx="525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001</a:t>
            </a:r>
          </a:p>
        </p:txBody>
      </p:sp>
      <p:sp>
        <p:nvSpPr>
          <p:cNvPr id="30763" name="Rectangle 57"/>
          <p:cNvSpPr>
            <a:spLocks noChangeArrowheads="1"/>
          </p:cNvSpPr>
          <p:nvPr/>
        </p:nvSpPr>
        <p:spPr bwMode="auto">
          <a:xfrm>
            <a:off x="6469063" y="4578350"/>
            <a:ext cx="525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101</a:t>
            </a:r>
          </a:p>
        </p:txBody>
      </p:sp>
      <p:sp>
        <p:nvSpPr>
          <p:cNvPr id="30764" name="Rectangle 59"/>
          <p:cNvSpPr>
            <a:spLocks noChangeArrowheads="1"/>
          </p:cNvSpPr>
          <p:nvPr/>
        </p:nvSpPr>
        <p:spPr bwMode="auto">
          <a:xfrm>
            <a:off x="6469063" y="5424488"/>
            <a:ext cx="525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Symbol" panose="05050102010706020507" pitchFamily="18" charset="2"/>
                <a:ea typeface="新細明體" panose="02020500000000000000" pitchFamily="18" charset="-120"/>
                <a:sym typeface="Symbol" panose="05050102010706020507" pitchFamily="18" charset="2"/>
              </a:rPr>
              <a:t>111</a:t>
            </a:r>
          </a:p>
        </p:txBody>
      </p:sp>
      <p:sp>
        <p:nvSpPr>
          <p:cNvPr id="30765" name="Text Box 78"/>
          <p:cNvSpPr txBox="1">
            <a:spLocks noChangeArrowheads="1"/>
          </p:cNvSpPr>
          <p:nvPr/>
        </p:nvSpPr>
        <p:spPr bwMode="auto">
          <a:xfrm>
            <a:off x="3703638" y="35004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66" name="Text Box 79"/>
          <p:cNvSpPr txBox="1">
            <a:spLocks noChangeArrowheads="1"/>
          </p:cNvSpPr>
          <p:nvPr/>
        </p:nvSpPr>
        <p:spPr bwMode="auto">
          <a:xfrm>
            <a:off x="3708400" y="39338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67" name="Text Box 80"/>
          <p:cNvSpPr txBox="1">
            <a:spLocks noChangeArrowheads="1"/>
          </p:cNvSpPr>
          <p:nvPr/>
        </p:nvSpPr>
        <p:spPr bwMode="auto">
          <a:xfrm>
            <a:off x="3708400" y="46513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68" name="Text Box 81"/>
          <p:cNvSpPr txBox="1">
            <a:spLocks noChangeArrowheads="1"/>
          </p:cNvSpPr>
          <p:nvPr/>
        </p:nvSpPr>
        <p:spPr bwMode="auto">
          <a:xfrm>
            <a:off x="3713163" y="50847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69" name="Text Box 82"/>
          <p:cNvSpPr txBox="1">
            <a:spLocks noChangeArrowheads="1"/>
          </p:cNvSpPr>
          <p:nvPr/>
        </p:nvSpPr>
        <p:spPr bwMode="auto">
          <a:xfrm>
            <a:off x="5570538" y="307498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70" name="Text Box 83"/>
          <p:cNvSpPr txBox="1">
            <a:spLocks noChangeArrowheads="1"/>
          </p:cNvSpPr>
          <p:nvPr/>
        </p:nvSpPr>
        <p:spPr bwMode="auto">
          <a:xfrm>
            <a:off x="5575300" y="358140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1" name="Text Box 84"/>
          <p:cNvSpPr txBox="1">
            <a:spLocks noChangeArrowheads="1"/>
          </p:cNvSpPr>
          <p:nvPr/>
        </p:nvSpPr>
        <p:spPr bwMode="auto">
          <a:xfrm>
            <a:off x="5580063" y="450850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2" name="Text Box 85"/>
          <p:cNvSpPr txBox="1">
            <a:spLocks noChangeArrowheads="1"/>
          </p:cNvSpPr>
          <p:nvPr/>
        </p:nvSpPr>
        <p:spPr bwMode="auto">
          <a:xfrm>
            <a:off x="5575300" y="53006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3" name="Text Box 86"/>
          <p:cNvSpPr txBox="1">
            <a:spLocks noChangeArrowheads="1"/>
          </p:cNvSpPr>
          <p:nvPr/>
        </p:nvSpPr>
        <p:spPr bwMode="auto">
          <a:xfrm>
            <a:off x="7019925" y="3435350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4" name="Text Box 87"/>
          <p:cNvSpPr txBox="1">
            <a:spLocks noChangeArrowheads="1"/>
          </p:cNvSpPr>
          <p:nvPr/>
        </p:nvSpPr>
        <p:spPr bwMode="auto">
          <a:xfrm>
            <a:off x="7235825" y="544512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0775" name="Text Box 88"/>
          <p:cNvSpPr txBox="1">
            <a:spLocks noChangeArrowheads="1"/>
          </p:cNvSpPr>
          <p:nvPr/>
        </p:nvSpPr>
        <p:spPr bwMode="auto">
          <a:xfrm>
            <a:off x="7016750" y="26368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76" name="Rectangle 8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Construct a DFA over alphabet </a:t>
            </a:r>
            <a:r>
              <a:rPr lang="en-US" altLang="en-US" smtClean="0">
                <a:latin typeface="Garamond" panose="02020404030301010803" pitchFamily="18" charset="0"/>
              </a:rPr>
              <a:t>{0, 1}</a:t>
            </a:r>
            <a:r>
              <a:rPr lang="en-US" altLang="en-US" smtClean="0"/>
              <a:t> that accepts all strings that end in </a:t>
            </a:r>
            <a:r>
              <a:rPr lang="en-US" altLang="en-US" smtClean="0">
                <a:latin typeface="Garamond" panose="02020404030301010803" pitchFamily="18" charset="0"/>
              </a:rPr>
              <a:t>101</a:t>
            </a:r>
            <a:endParaRPr lang="en-US" altLang="en-US" smtClean="0"/>
          </a:p>
          <a:p>
            <a:r>
              <a:rPr lang="en-US" altLang="en-US" smtClean="0"/>
              <a:t>Sketch of answer:</a:t>
            </a:r>
          </a:p>
        </p:txBody>
      </p:sp>
      <p:sp>
        <p:nvSpPr>
          <p:cNvPr id="30777" name="Oval 90"/>
          <p:cNvSpPr>
            <a:spLocks noChangeArrowheads="1"/>
          </p:cNvSpPr>
          <p:nvPr/>
        </p:nvSpPr>
        <p:spPr bwMode="auto">
          <a:xfrm>
            <a:off x="6545263" y="4633913"/>
            <a:ext cx="366712" cy="3667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8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3" y="152400"/>
            <a:ext cx="777724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Nondeterministic </a:t>
            </a:r>
            <a:r>
              <a:rPr lang="en-US" sz="2400" dirty="0"/>
              <a:t>Finite Automata (NFA</a:t>
            </a:r>
            <a:r>
              <a:rPr lang="en-US" sz="2400" dirty="0" smtClean="0"/>
              <a:t>)</a:t>
            </a:r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705225"/>
            <a:ext cx="4495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Rough slide to explain </a:t>
            </a:r>
            <a:br>
              <a:rPr lang="en-US" sz="2800" dirty="0" smtClean="0"/>
            </a:br>
            <a:r>
              <a:rPr lang="en-US" sz="2800" dirty="0" smtClean="0"/>
              <a:t>Nondeterministic </a:t>
            </a:r>
            <a:r>
              <a:rPr lang="en-US" sz="2800" dirty="0"/>
              <a:t>Finite Automata (NFA)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DFA: Set of all strings ending with </a:t>
            </a:r>
            <a:r>
              <a:rPr lang="en-IN" sz="2000" b="1" dirty="0" smtClean="0"/>
              <a:t>ab</a:t>
            </a:r>
            <a:r>
              <a:rPr lang="en-IN" sz="2000" dirty="0" smtClean="0"/>
              <a:t>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NFA</a:t>
            </a:r>
            <a:r>
              <a:rPr lang="en-IN" sz="2000" dirty="0"/>
              <a:t>: Set of </a:t>
            </a:r>
            <a:r>
              <a:rPr lang="en-IN" sz="2000" dirty="0" smtClean="0"/>
              <a:t>all strings </a:t>
            </a:r>
            <a:r>
              <a:rPr lang="en-IN" sz="2000" dirty="0"/>
              <a:t>ending with </a:t>
            </a:r>
            <a:r>
              <a:rPr lang="en-IN" sz="2000" b="1" dirty="0"/>
              <a:t>ab</a:t>
            </a:r>
            <a:r>
              <a:rPr lang="en-IN" sz="2000" dirty="0"/>
              <a:t>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/>
              <a:t>={a</a:t>
            </a:r>
            <a:r>
              <a:rPr lang="en-IN" sz="2000" dirty="0" smtClean="0"/>
              <a:t>, b</a:t>
            </a:r>
            <a:r>
              <a:rPr lang="en-IN" sz="2000" dirty="0"/>
              <a:t>}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Nondeterministic Finite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 determinism gives a machine multiple options for its moves.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362200"/>
            <a:ext cx="6324600" cy="345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Nondeterministic Finite Automata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Suppose in life, </a:t>
            </a:r>
          </a:p>
          <a:p>
            <a:r>
              <a:rPr lang="en-US" dirty="0"/>
              <a:t>W</a:t>
            </a:r>
            <a:r>
              <a:rPr lang="en-US" dirty="0" smtClean="0"/>
              <a:t>henever you had a choice, you could try both possibilities and live your life. </a:t>
            </a:r>
          </a:p>
          <a:p>
            <a:r>
              <a:rPr lang="en-US" dirty="0" smtClean="0"/>
              <a:t>At the end, you would go back and choose the one that worked out the best.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53625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2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Formal Definition of an </a:t>
            </a:r>
            <a:r>
              <a:rPr lang="en-IN" dirty="0" smtClean="0"/>
              <a:t>NFA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90840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 NFA formal definition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NFA: Set </a:t>
            </a:r>
            <a:r>
              <a:rPr lang="en-IN" sz="2000" dirty="0" smtClean="0"/>
              <a:t>of all </a:t>
            </a:r>
            <a:r>
              <a:rPr lang="en-IN" sz="2000" dirty="0"/>
              <a:t>strings ending with ab over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/>
              <a:t>={</a:t>
            </a:r>
            <a:r>
              <a:rPr lang="en-IN" sz="2000" dirty="0" err="1"/>
              <a:t>a,b</a:t>
            </a:r>
            <a:r>
              <a:rPr lang="en-IN" sz="2000" dirty="0"/>
              <a:t>}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of NFA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228725"/>
            <a:ext cx="6597650" cy="44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" y="1295400"/>
            <a:ext cx="75723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6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design problem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Such devices are difficult to reason about, because they can be designed in an infinite number of ways</a:t>
            </a:r>
          </a:p>
          <a:p>
            <a:r>
              <a:rPr lang="en-US" altLang="en-US" smtClean="0"/>
              <a:t>By representing them as abstract computational devices, or </a:t>
            </a:r>
            <a:r>
              <a:rPr lang="en-US" altLang="en-US" smtClean="0">
                <a:solidFill>
                  <a:schemeClr val="accent2"/>
                </a:solidFill>
              </a:rPr>
              <a:t>automata</a:t>
            </a:r>
            <a:r>
              <a:rPr lang="en-US" altLang="en-US" smtClean="0"/>
              <a:t>, we will learn how to answer such questions</a:t>
            </a:r>
          </a:p>
        </p:txBody>
      </p:sp>
    </p:spTree>
    <p:extLst>
      <p:ext uri="{BB962C8B-B14F-4D97-AF65-F5344CB8AC3E}">
        <p14:creationId xmlns:p14="http://schemas.microsoft.com/office/powerpoint/2010/main" val="30705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Equivalence </a:t>
            </a:r>
            <a:r>
              <a:rPr lang="en-US" sz="2400" dirty="0"/>
              <a:t>of NFA and </a:t>
            </a:r>
            <a:r>
              <a:rPr lang="en-US" sz="2400" dirty="0" smtClean="0"/>
              <a:t>DFA</a:t>
            </a:r>
            <a:r>
              <a:rPr lang="en-US" sz="2400" dirty="0"/>
              <a:t> </a:t>
            </a:r>
            <a:r>
              <a:rPr lang="en-US" sz="2400" dirty="0" smtClean="0"/>
              <a:t>(or)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 smtClean="0"/>
              <a:t>Converting NFA to DFA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07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Converting NFA to DFA using subset construction </a:t>
            </a:r>
            <a:r>
              <a:rPr lang="en-US" sz="2000" dirty="0" smtClean="0"/>
              <a:t>method</a:t>
            </a:r>
            <a:br>
              <a:rPr lang="en-US" sz="2000" dirty="0" smtClean="0"/>
            </a:br>
            <a:r>
              <a:rPr lang="en-IN" sz="2000" dirty="0">
                <a:solidFill>
                  <a:srgbClr val="0000FF"/>
                </a:solidFill>
              </a:rPr>
              <a:t>Subset Construction </a:t>
            </a:r>
            <a:r>
              <a:rPr lang="en-IN" sz="2000" dirty="0" smtClean="0">
                <a:solidFill>
                  <a:srgbClr val="0000FF"/>
                </a:solidFill>
              </a:rPr>
              <a:t>Procedure</a:t>
            </a:r>
            <a:endParaRPr lang="en-IN" sz="20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500" dirty="0" smtClean="0"/>
              <a:t>Given an NFA </a:t>
            </a:r>
            <a:r>
              <a:rPr lang="en-US" altLang="en-US" sz="1500" dirty="0" smtClean="0"/>
              <a:t>M</a:t>
            </a:r>
            <a:r>
              <a:rPr lang="en-US" altLang="en-US" sz="1500" baseline="-25000" dirty="0" smtClean="0"/>
              <a:t>NFA</a:t>
            </a:r>
            <a:r>
              <a:rPr lang="en-US" altLang="en-US" sz="1500" dirty="0" smtClean="0"/>
              <a:t>= </a:t>
            </a:r>
            <a:r>
              <a:rPr lang="en-US" altLang="en-US" sz="1500" dirty="0">
                <a:latin typeface="Garamond" panose="02020404030301010803" pitchFamily="18" charset="0"/>
              </a:rPr>
              <a:t>(</a:t>
            </a:r>
            <a:r>
              <a:rPr lang="en-US" altLang="en-US" sz="1500" i="1" dirty="0" smtClean="0">
                <a:latin typeface="Garamond" panose="02020404030301010803" pitchFamily="18" charset="0"/>
              </a:rPr>
              <a:t>Q </a:t>
            </a:r>
            <a:r>
              <a:rPr lang="en-US" altLang="en-US" sz="1500" i="1" baseline="-25000" dirty="0" err="1" smtClean="0">
                <a:latin typeface="Garamond" panose="02020404030301010803" pitchFamily="18" charset="0"/>
              </a:rPr>
              <a:t>nfa</a:t>
            </a:r>
            <a:r>
              <a:rPr lang="en-US" altLang="en-US" sz="15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500" dirty="0" smtClean="0">
                <a:latin typeface="Garamond" panose="02020404030301010803" pitchFamily="18" charset="0"/>
              </a:rPr>
              <a:t>, </a:t>
            </a:r>
            <a:r>
              <a:rPr lang="en-US" altLang="en-US" sz="1500" dirty="0">
                <a:latin typeface="Symbol" panose="05050102010706020507" pitchFamily="18" charset="2"/>
              </a:rPr>
              <a:t>S</a:t>
            </a:r>
            <a:r>
              <a:rPr lang="en-US" altLang="en-US" sz="1500" dirty="0">
                <a:latin typeface="Garamond" panose="02020404030301010803" pitchFamily="18" charset="0"/>
              </a:rPr>
              <a:t>, </a:t>
            </a:r>
            <a:r>
              <a:rPr lang="en-US" altLang="en-US" sz="1500" dirty="0" smtClean="0">
                <a:latin typeface="Garamond" panose="02020404030301010803" pitchFamily="18" charset="0"/>
              </a:rPr>
              <a:t> </a:t>
            </a:r>
            <a:r>
              <a:rPr lang="en-US" altLang="en-US" sz="1500" dirty="0" smtClean="0">
                <a:latin typeface="Symbol" panose="05050102010706020507" pitchFamily="18" charset="2"/>
              </a:rPr>
              <a:t>d</a:t>
            </a:r>
            <a:r>
              <a:rPr lang="en-US" altLang="en-US" sz="15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1500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sz="1500" dirty="0" smtClean="0">
                <a:latin typeface="Garamond" panose="02020404030301010803" pitchFamily="18" charset="0"/>
              </a:rPr>
              <a:t>, </a:t>
            </a:r>
            <a:r>
              <a:rPr lang="en-US" altLang="en-US" sz="1500" dirty="0">
                <a:latin typeface="Garamond" panose="02020404030301010803" pitchFamily="18" charset="0"/>
              </a:rPr>
              <a:t>q</a:t>
            </a:r>
            <a:r>
              <a:rPr lang="en-US" altLang="en-US" sz="15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500" dirty="0">
                <a:latin typeface="Garamond" panose="02020404030301010803" pitchFamily="18" charset="0"/>
              </a:rPr>
              <a:t>, </a:t>
            </a:r>
            <a:r>
              <a:rPr lang="en-US" altLang="en-US" sz="15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15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1500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sz="1500" dirty="0" smtClean="0">
                <a:latin typeface="Garamond" panose="02020404030301010803" pitchFamily="18" charset="0"/>
              </a:rPr>
              <a:t>)</a:t>
            </a:r>
            <a:r>
              <a:rPr lang="en-US" altLang="en-US" sz="1500" dirty="0" smtClean="0"/>
              <a:t> which accepts the language L, find an equivalent DFA M</a:t>
            </a:r>
            <a:r>
              <a:rPr lang="en-US" altLang="en-US" sz="1500" baseline="-25000" dirty="0" smtClean="0"/>
              <a:t>DFA</a:t>
            </a:r>
            <a:r>
              <a:rPr lang="en-US" altLang="en-US" sz="1500" dirty="0"/>
              <a:t>= </a:t>
            </a:r>
            <a:r>
              <a:rPr lang="en-US" altLang="en-US" sz="1500" dirty="0">
                <a:latin typeface="Garamond" panose="02020404030301010803" pitchFamily="18" charset="0"/>
              </a:rPr>
              <a:t>(</a:t>
            </a:r>
            <a:r>
              <a:rPr lang="en-US" altLang="en-US" sz="1500" i="1" dirty="0">
                <a:latin typeface="Garamond" panose="02020404030301010803" pitchFamily="18" charset="0"/>
              </a:rPr>
              <a:t>Q </a:t>
            </a:r>
            <a:r>
              <a:rPr lang="en-US" altLang="en-US" sz="15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1500" dirty="0">
                <a:latin typeface="Garamond" panose="02020404030301010803" pitchFamily="18" charset="0"/>
              </a:rPr>
              <a:t>, </a:t>
            </a:r>
            <a:r>
              <a:rPr lang="en-US" altLang="en-US" sz="1500" dirty="0">
                <a:latin typeface="Symbol" panose="05050102010706020507" pitchFamily="18" charset="2"/>
              </a:rPr>
              <a:t>S</a:t>
            </a:r>
            <a:r>
              <a:rPr lang="en-US" altLang="en-US" sz="1500" dirty="0">
                <a:latin typeface="Garamond" panose="02020404030301010803" pitchFamily="18" charset="0"/>
              </a:rPr>
              <a:t>,  </a:t>
            </a:r>
            <a:r>
              <a:rPr lang="en-US" altLang="en-US" sz="1500" dirty="0">
                <a:latin typeface="Symbol" panose="05050102010706020507" pitchFamily="18" charset="2"/>
              </a:rPr>
              <a:t>d</a:t>
            </a:r>
            <a:r>
              <a:rPr lang="en-US" altLang="en-US" sz="15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15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15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500" dirty="0" smtClean="0">
                <a:latin typeface="Garamond" panose="02020404030301010803" pitchFamily="18" charset="0"/>
              </a:rPr>
              <a:t>, </a:t>
            </a:r>
            <a:r>
              <a:rPr lang="en-US" altLang="en-US" sz="1500" dirty="0">
                <a:latin typeface="Garamond" panose="02020404030301010803" pitchFamily="18" charset="0"/>
              </a:rPr>
              <a:t>q</a:t>
            </a:r>
            <a:r>
              <a:rPr lang="en-US" altLang="en-US" sz="15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500" dirty="0">
                <a:latin typeface="Garamond" panose="02020404030301010803" pitchFamily="18" charset="0"/>
              </a:rPr>
              <a:t>, </a:t>
            </a:r>
            <a:r>
              <a:rPr lang="en-US" altLang="en-US" sz="1500" i="1" dirty="0">
                <a:latin typeface="Garamond" panose="02020404030301010803" pitchFamily="18" charset="0"/>
              </a:rPr>
              <a:t>F</a:t>
            </a:r>
            <a:r>
              <a:rPr lang="en-US" altLang="en-US" sz="1500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sz="1500" i="1" baseline="-25000" dirty="0" err="1" smtClean="0">
                <a:latin typeface="Garamond" panose="02020404030301010803" pitchFamily="18" charset="0"/>
              </a:rPr>
              <a:t>dfa</a:t>
            </a:r>
            <a:r>
              <a:rPr lang="en-US" altLang="en-US" sz="1500" dirty="0" smtClean="0">
                <a:latin typeface="Garamond" panose="02020404030301010803" pitchFamily="18" charset="0"/>
              </a:rPr>
              <a:t>) such that </a:t>
            </a:r>
          </a:p>
          <a:p>
            <a:pPr marL="0" indent="0">
              <a:buNone/>
            </a:pPr>
            <a:r>
              <a:rPr lang="en-US" altLang="en-US" sz="1500" dirty="0" smtClean="0">
                <a:latin typeface="Garamond" panose="02020404030301010803" pitchFamily="18" charset="0"/>
              </a:rPr>
              <a:t>L(M</a:t>
            </a:r>
            <a:r>
              <a:rPr lang="en-US" altLang="en-US" sz="1500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1500" dirty="0" smtClean="0">
                <a:latin typeface="Garamond" panose="02020404030301010803" pitchFamily="18" charset="0"/>
              </a:rPr>
              <a:t>) =L(M</a:t>
            </a:r>
            <a:r>
              <a:rPr lang="en-US" altLang="en-US" sz="1500" baseline="-25000" dirty="0" smtClean="0">
                <a:latin typeface="Garamond" panose="02020404030301010803" pitchFamily="18" charset="0"/>
              </a:rPr>
              <a:t>DFA</a:t>
            </a:r>
            <a:r>
              <a:rPr lang="en-US" altLang="en-US" sz="1500" dirty="0" smtClean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Step-1: </a:t>
            </a:r>
            <a:r>
              <a:rPr lang="en-US" sz="1500" dirty="0" smtClean="0">
                <a:latin typeface="Garamond" panose="02020404030301010803" pitchFamily="18" charset="0"/>
              </a:rPr>
              <a:t>Identify the start state of the DFA . Since </a:t>
            </a:r>
            <a:r>
              <a:rPr lang="en-US" sz="1500" dirty="0" err="1" smtClean="0">
                <a:latin typeface="Garamond" panose="02020404030301010803" pitchFamily="18" charset="0"/>
              </a:rPr>
              <a:t>q</a:t>
            </a:r>
            <a:r>
              <a:rPr lang="en-US" sz="1500" baseline="-25000" dirty="0" err="1" smtClean="0">
                <a:latin typeface="Garamond" panose="02020404030301010803" pitchFamily="18" charset="0"/>
              </a:rPr>
              <a:t>o</a:t>
            </a:r>
            <a:r>
              <a:rPr lang="en-US" sz="1500" dirty="0" smtClean="0">
                <a:latin typeface="Garamond" panose="02020404030301010803" pitchFamily="18" charset="0"/>
              </a:rPr>
              <a:t> is the start state of NFA, {q</a:t>
            </a:r>
            <a:r>
              <a:rPr lang="en-US" sz="1500" baseline="-25000" dirty="0" smtClean="0">
                <a:latin typeface="Garamond" panose="02020404030301010803" pitchFamily="18" charset="0"/>
              </a:rPr>
              <a:t>0</a:t>
            </a:r>
            <a:r>
              <a:rPr lang="en-US" sz="1500" dirty="0" smtClean="0">
                <a:latin typeface="Garamond" panose="02020404030301010803" pitchFamily="18" charset="0"/>
              </a:rPr>
              <a:t>} is the start state of DFA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Step-2: </a:t>
            </a:r>
            <a:r>
              <a:rPr lang="en-US" sz="1500" dirty="0" smtClean="0">
                <a:latin typeface="Garamond" panose="02020404030301010803" pitchFamily="18" charset="0"/>
              </a:rPr>
              <a:t>Identify the alphabets of DFA. The input alphabets of NFA are the input alphabets of DFA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Step-3: </a:t>
            </a:r>
            <a:r>
              <a:rPr lang="en-US" sz="1500" dirty="0" smtClean="0">
                <a:latin typeface="Garamond" panose="02020404030301010803" pitchFamily="18" charset="0"/>
              </a:rPr>
              <a:t>Identify the Q</a:t>
            </a:r>
            <a:r>
              <a:rPr lang="en-US" sz="1500" baseline="-25000" dirty="0" smtClean="0">
                <a:latin typeface="Garamond" panose="02020404030301010803" pitchFamily="18" charset="0"/>
              </a:rPr>
              <a:t>DFA </a:t>
            </a:r>
            <a:r>
              <a:rPr lang="en-US" sz="1500" dirty="0" smtClean="0">
                <a:latin typeface="Garamond" panose="02020404030301010803" pitchFamily="18" charset="0"/>
              </a:rPr>
              <a:t>, which are the states of DFA</a:t>
            </a:r>
          </a:p>
          <a:p>
            <a:pPr marL="0" indent="0">
              <a:buNone/>
            </a:pPr>
            <a:r>
              <a:rPr lang="en-IN" sz="1500" dirty="0" smtClean="0"/>
              <a:t>The set of subsets of Q</a:t>
            </a:r>
            <a:r>
              <a:rPr lang="en-IN" sz="1500" baseline="-25000" dirty="0" smtClean="0"/>
              <a:t>NFA</a:t>
            </a:r>
            <a:r>
              <a:rPr lang="en-IN" sz="1500" dirty="0" smtClean="0"/>
              <a:t> will be the states of DFA Q</a:t>
            </a:r>
            <a:r>
              <a:rPr lang="en-IN" sz="1500" baseline="-25000" dirty="0" smtClean="0"/>
              <a:t>DFA</a:t>
            </a:r>
          </a:p>
          <a:p>
            <a:pPr marL="0" indent="0">
              <a:buNone/>
            </a:pPr>
            <a:r>
              <a:rPr lang="en-IN" sz="1500" dirty="0" smtClean="0"/>
              <a:t>Example: </a:t>
            </a:r>
          </a:p>
          <a:p>
            <a:pPr marL="0" indent="0">
              <a:buNone/>
            </a:pPr>
            <a:r>
              <a:rPr lang="en-IN" sz="1500" dirty="0" smtClean="0"/>
              <a:t>Q</a:t>
            </a:r>
            <a:r>
              <a:rPr lang="en-IN" sz="1500" baseline="-25000" dirty="0" smtClean="0"/>
              <a:t>NFA</a:t>
            </a:r>
            <a:r>
              <a:rPr lang="en-IN" sz="1500" dirty="0" smtClean="0"/>
              <a:t> ={q</a:t>
            </a:r>
            <a:r>
              <a:rPr lang="en-IN" sz="1500" baseline="-25000" dirty="0" smtClean="0"/>
              <a:t>0</a:t>
            </a:r>
            <a:r>
              <a:rPr lang="en-IN" sz="1500" dirty="0" smtClean="0"/>
              <a:t> , q</a:t>
            </a:r>
            <a:r>
              <a:rPr lang="en-IN" sz="1500" baseline="-25000" dirty="0" smtClean="0"/>
              <a:t>1</a:t>
            </a:r>
            <a:r>
              <a:rPr lang="en-IN" sz="1500" dirty="0" smtClean="0"/>
              <a:t> , q</a:t>
            </a:r>
            <a:r>
              <a:rPr lang="en-IN" sz="1500" baseline="-25000" dirty="0" smtClean="0"/>
              <a:t>2</a:t>
            </a:r>
            <a:r>
              <a:rPr lang="en-IN" sz="1500" dirty="0" smtClean="0"/>
              <a:t> }</a:t>
            </a:r>
          </a:p>
          <a:p>
            <a:pPr marL="0" indent="0">
              <a:buNone/>
            </a:pPr>
            <a:r>
              <a:rPr lang="en-IN" sz="1500" dirty="0" smtClean="0"/>
              <a:t>Q</a:t>
            </a:r>
            <a:r>
              <a:rPr lang="en-IN" sz="1500" baseline="-25000" dirty="0" smtClean="0"/>
              <a:t>DFA</a:t>
            </a:r>
            <a:r>
              <a:rPr lang="en-IN" sz="1500" dirty="0" smtClean="0"/>
              <a:t> ={</a:t>
            </a:r>
            <a:r>
              <a:rPr lang="en-IN" sz="1500" b="1" dirty="0"/>
              <a:t>∅</a:t>
            </a:r>
            <a:r>
              <a:rPr lang="en-IN" sz="1500" dirty="0"/>
              <a:t> </a:t>
            </a:r>
            <a:r>
              <a:rPr lang="en-IN" sz="1500" dirty="0" smtClean="0"/>
              <a:t>, {q</a:t>
            </a:r>
            <a:r>
              <a:rPr lang="en-IN" sz="1500" baseline="-25000" dirty="0" smtClean="0"/>
              <a:t>0</a:t>
            </a:r>
            <a:r>
              <a:rPr lang="en-IN" sz="1500" dirty="0" smtClean="0"/>
              <a:t>} </a:t>
            </a:r>
            <a:r>
              <a:rPr lang="en-IN" sz="1500" dirty="0"/>
              <a:t>, </a:t>
            </a:r>
            <a:r>
              <a:rPr lang="en-IN" sz="1500" dirty="0" smtClean="0"/>
              <a:t>{q</a:t>
            </a:r>
            <a:r>
              <a:rPr lang="en-IN" sz="1500" baseline="-25000" dirty="0" smtClean="0"/>
              <a:t>1</a:t>
            </a:r>
            <a:r>
              <a:rPr lang="en-IN" sz="1500" dirty="0" smtClean="0"/>
              <a:t>} </a:t>
            </a:r>
            <a:r>
              <a:rPr lang="en-IN" sz="1500" dirty="0"/>
              <a:t>, </a:t>
            </a:r>
            <a:r>
              <a:rPr lang="en-IN" sz="1500" dirty="0" smtClean="0"/>
              <a:t>{q</a:t>
            </a:r>
            <a:r>
              <a:rPr lang="en-IN" sz="1500" baseline="-25000" dirty="0" smtClean="0"/>
              <a:t>2</a:t>
            </a:r>
            <a:r>
              <a:rPr lang="en-IN" sz="1500" dirty="0" smtClean="0"/>
              <a:t>}, {q</a:t>
            </a:r>
            <a:r>
              <a:rPr lang="en-IN" sz="1500" baseline="-25000" dirty="0" smtClean="0"/>
              <a:t>0</a:t>
            </a:r>
            <a:r>
              <a:rPr lang="en-IN" sz="1500" dirty="0" smtClean="0"/>
              <a:t> </a:t>
            </a:r>
            <a:r>
              <a:rPr lang="en-IN" sz="1500" dirty="0"/>
              <a:t>, </a:t>
            </a:r>
            <a:r>
              <a:rPr lang="en-IN" sz="1500" dirty="0" smtClean="0"/>
              <a:t>q</a:t>
            </a:r>
            <a:r>
              <a:rPr lang="en-IN" sz="1500" baseline="-25000" dirty="0" smtClean="0"/>
              <a:t>1 </a:t>
            </a:r>
            <a:r>
              <a:rPr lang="en-IN" sz="1500" dirty="0" smtClean="0"/>
              <a:t>} </a:t>
            </a:r>
            <a:r>
              <a:rPr lang="en-IN" sz="1500" dirty="0"/>
              <a:t>, {q</a:t>
            </a:r>
            <a:r>
              <a:rPr lang="en-IN" sz="1500" baseline="-25000" dirty="0"/>
              <a:t>0</a:t>
            </a:r>
            <a:r>
              <a:rPr lang="en-IN" sz="1500" dirty="0"/>
              <a:t> , </a:t>
            </a:r>
            <a:r>
              <a:rPr lang="en-IN" sz="1500" dirty="0" smtClean="0"/>
              <a:t>q</a:t>
            </a:r>
            <a:r>
              <a:rPr lang="en-IN" sz="1500" baseline="-25000" dirty="0" smtClean="0"/>
              <a:t>2</a:t>
            </a:r>
            <a:r>
              <a:rPr lang="en-IN" sz="1500" dirty="0" smtClean="0"/>
              <a:t> } …..}</a:t>
            </a:r>
          </a:p>
          <a:p>
            <a:pPr marL="0" indent="0">
              <a:buNone/>
            </a:pPr>
            <a:r>
              <a:rPr lang="en-IN" sz="1500" b="1" dirty="0" smtClean="0">
                <a:solidFill>
                  <a:srgbClr val="C00000"/>
                </a:solidFill>
              </a:rPr>
              <a:t>Step-4: </a:t>
            </a:r>
            <a:r>
              <a:rPr lang="en-IN" sz="1500" dirty="0" smtClean="0"/>
              <a:t>Identify the final states of DFA</a:t>
            </a:r>
          </a:p>
          <a:p>
            <a:pPr marL="0" indent="0">
              <a:buNone/>
            </a:pPr>
            <a:r>
              <a:rPr lang="en-IN" sz="1500" dirty="0" smtClean="0"/>
              <a:t>If {q</a:t>
            </a:r>
            <a:r>
              <a:rPr lang="en-IN" sz="1500" baseline="-25000" dirty="0" smtClean="0"/>
              <a:t>i</a:t>
            </a:r>
            <a:r>
              <a:rPr lang="en-IN" sz="1500" dirty="0" smtClean="0"/>
              <a:t> , </a:t>
            </a:r>
            <a:r>
              <a:rPr lang="en-IN" sz="1500" dirty="0" err="1" smtClean="0"/>
              <a:t>q</a:t>
            </a:r>
            <a:r>
              <a:rPr lang="en-IN" sz="1500" baseline="-25000" dirty="0" err="1" smtClean="0"/>
              <a:t>j</a:t>
            </a:r>
            <a:r>
              <a:rPr lang="en-IN" sz="1500" dirty="0" smtClean="0"/>
              <a:t>, …</a:t>
            </a:r>
            <a:r>
              <a:rPr lang="en-IN" sz="1500" dirty="0" err="1" smtClean="0"/>
              <a:t>q</a:t>
            </a:r>
            <a:r>
              <a:rPr lang="en-IN" sz="1500" baseline="-25000" dirty="0" err="1" smtClean="0"/>
              <a:t>k</a:t>
            </a:r>
            <a:r>
              <a:rPr lang="en-IN" sz="1500" dirty="0" smtClean="0"/>
              <a:t>} is the state of DFA then </a:t>
            </a:r>
            <a:r>
              <a:rPr lang="en-IN" sz="1500" dirty="0"/>
              <a:t>{q</a:t>
            </a:r>
            <a:r>
              <a:rPr lang="en-IN" sz="1500" baseline="-25000" dirty="0"/>
              <a:t>i</a:t>
            </a:r>
            <a:r>
              <a:rPr lang="en-IN" sz="1500" dirty="0"/>
              <a:t> , </a:t>
            </a:r>
            <a:r>
              <a:rPr lang="en-IN" sz="1500" dirty="0" err="1"/>
              <a:t>q</a:t>
            </a:r>
            <a:r>
              <a:rPr lang="en-IN" sz="1500" baseline="-25000" dirty="0" err="1"/>
              <a:t>j</a:t>
            </a:r>
            <a:r>
              <a:rPr lang="en-IN" sz="1500" dirty="0"/>
              <a:t>, …</a:t>
            </a:r>
            <a:r>
              <a:rPr lang="en-IN" sz="1500" dirty="0" err="1"/>
              <a:t>q</a:t>
            </a:r>
            <a:r>
              <a:rPr lang="en-IN" sz="1500" baseline="-25000" dirty="0" err="1"/>
              <a:t>k</a:t>
            </a:r>
            <a:r>
              <a:rPr lang="en-IN" sz="1500" dirty="0" smtClean="0"/>
              <a:t>} will be final state  of DFA provided one of q</a:t>
            </a:r>
            <a:r>
              <a:rPr lang="en-IN" sz="1500" baseline="-25000" dirty="0" smtClean="0"/>
              <a:t>i</a:t>
            </a:r>
            <a:r>
              <a:rPr lang="en-IN" sz="1500" dirty="0" smtClean="0"/>
              <a:t> </a:t>
            </a:r>
            <a:r>
              <a:rPr lang="en-IN" sz="1500" dirty="0"/>
              <a:t>, </a:t>
            </a:r>
            <a:r>
              <a:rPr lang="en-IN" sz="1500" dirty="0" err="1"/>
              <a:t>q</a:t>
            </a:r>
            <a:r>
              <a:rPr lang="en-IN" sz="1500" baseline="-25000" dirty="0" err="1"/>
              <a:t>j</a:t>
            </a:r>
            <a:r>
              <a:rPr lang="en-IN" sz="1500" dirty="0"/>
              <a:t>, …</a:t>
            </a:r>
            <a:r>
              <a:rPr lang="en-IN" sz="1500" dirty="0" err="1" smtClean="0"/>
              <a:t>q</a:t>
            </a:r>
            <a:r>
              <a:rPr lang="en-IN" sz="1500" baseline="-25000" dirty="0" err="1" smtClean="0"/>
              <a:t>k</a:t>
            </a:r>
            <a:r>
              <a:rPr lang="en-IN" sz="1500" dirty="0" smtClean="0"/>
              <a:t> is the final state of NFA</a:t>
            </a:r>
          </a:p>
          <a:p>
            <a:pPr marL="0" indent="0">
              <a:buNone/>
            </a:pPr>
            <a:r>
              <a:rPr lang="en-IN" sz="1500" b="1" dirty="0" smtClean="0">
                <a:solidFill>
                  <a:srgbClr val="C00000"/>
                </a:solidFill>
              </a:rPr>
              <a:t>Step-5: </a:t>
            </a:r>
            <a:r>
              <a:rPr lang="en-IN" sz="1500" dirty="0" smtClean="0"/>
              <a:t>Identifying transitions </a:t>
            </a:r>
            <a:r>
              <a:rPr lang="en-IN" sz="1500" dirty="0"/>
              <a:t>of </a:t>
            </a:r>
            <a:r>
              <a:rPr lang="en-IN" sz="1500" dirty="0" smtClean="0"/>
              <a:t>DFA</a:t>
            </a:r>
          </a:p>
          <a:p>
            <a:pPr marL="0" indent="0">
              <a:buNone/>
            </a:pPr>
            <a:r>
              <a:rPr lang="en-IN" sz="1500" dirty="0" smtClean="0"/>
              <a:t>For each state </a:t>
            </a:r>
            <a:r>
              <a:rPr lang="en-IN" sz="1500" dirty="0"/>
              <a:t>{q</a:t>
            </a:r>
            <a:r>
              <a:rPr lang="en-IN" sz="1500" baseline="-25000" dirty="0"/>
              <a:t>i</a:t>
            </a:r>
            <a:r>
              <a:rPr lang="en-IN" sz="1500" dirty="0"/>
              <a:t> , </a:t>
            </a:r>
            <a:r>
              <a:rPr lang="en-IN" sz="1500" dirty="0" err="1"/>
              <a:t>q</a:t>
            </a:r>
            <a:r>
              <a:rPr lang="en-IN" sz="1500" baseline="-25000" dirty="0" err="1"/>
              <a:t>j</a:t>
            </a:r>
            <a:r>
              <a:rPr lang="en-IN" sz="1500" dirty="0"/>
              <a:t>, …</a:t>
            </a:r>
            <a:r>
              <a:rPr lang="en-IN" sz="1500" dirty="0" err="1"/>
              <a:t>q</a:t>
            </a:r>
            <a:r>
              <a:rPr lang="en-IN" sz="1500" baseline="-25000" dirty="0" err="1"/>
              <a:t>k</a:t>
            </a:r>
            <a:r>
              <a:rPr lang="en-IN" sz="1500" dirty="0"/>
              <a:t>} </a:t>
            </a:r>
            <a:r>
              <a:rPr lang="en-IN" sz="1500" dirty="0" smtClean="0"/>
              <a:t> in QDFA and for each input symbol ‘a’ in </a:t>
            </a:r>
            <a:r>
              <a:rPr lang="en-US" altLang="en-US" sz="1500" dirty="0">
                <a:latin typeface="Symbol" panose="05050102010706020507" pitchFamily="18" charset="2"/>
              </a:rPr>
              <a:t>S</a:t>
            </a:r>
            <a:r>
              <a:rPr lang="en-IN" sz="1500" dirty="0" smtClean="0"/>
              <a:t> , the transition can be obtained as shown below</a:t>
            </a:r>
            <a:endParaRPr lang="en-IN" sz="1500" dirty="0"/>
          </a:p>
          <a:p>
            <a:pPr marL="0" indent="0">
              <a:buNone/>
            </a:pPr>
            <a:r>
              <a:rPr lang="en-US" altLang="en-US" sz="15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5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sz="1500" dirty="0" smtClean="0">
                <a:latin typeface="Symbol" panose="05050102010706020507" pitchFamily="18" charset="2"/>
              </a:rPr>
              <a:t> (</a:t>
            </a:r>
            <a:r>
              <a:rPr lang="en-IN" sz="1500" dirty="0"/>
              <a:t>{q</a:t>
            </a:r>
            <a:r>
              <a:rPr lang="en-IN" sz="1500" baseline="-25000" dirty="0"/>
              <a:t>i</a:t>
            </a:r>
            <a:r>
              <a:rPr lang="en-IN" sz="1500" dirty="0"/>
              <a:t> , </a:t>
            </a:r>
            <a:r>
              <a:rPr lang="en-IN" sz="1500" dirty="0" err="1"/>
              <a:t>q</a:t>
            </a:r>
            <a:r>
              <a:rPr lang="en-IN" sz="1500" baseline="-25000" dirty="0" err="1"/>
              <a:t>j</a:t>
            </a:r>
            <a:r>
              <a:rPr lang="en-IN" sz="1500" dirty="0"/>
              <a:t>, …</a:t>
            </a:r>
            <a:r>
              <a:rPr lang="en-IN" sz="1500" dirty="0" err="1"/>
              <a:t>q</a:t>
            </a:r>
            <a:r>
              <a:rPr lang="en-IN" sz="1500" baseline="-25000" dirty="0" err="1"/>
              <a:t>k</a:t>
            </a:r>
            <a:r>
              <a:rPr lang="en-IN" sz="1500" dirty="0"/>
              <a:t>} </a:t>
            </a:r>
            <a:r>
              <a:rPr lang="en-IN" sz="1500" dirty="0" smtClean="0"/>
              <a:t> , a) = {</a:t>
            </a:r>
            <a:r>
              <a:rPr lang="en-US" altLang="en-US" sz="15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5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en-US" altLang="en-US" sz="15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sz="15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r>
              <a:rPr lang="en-US" altLang="en-US" sz="15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5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sz="15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15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a) ……..}</a:t>
            </a:r>
            <a:endParaRPr lang="en-IN" sz="15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Converting NFA to DFA using subset construction method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7"/>
          <a:stretch/>
        </p:blipFill>
        <p:spPr>
          <a:xfrm>
            <a:off x="566738" y="1204912"/>
            <a:ext cx="5072062" cy="51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 smtClean="0"/>
              <a:t>Rough Slide to explain: </a:t>
            </a:r>
            <a:r>
              <a:rPr lang="en-IN" sz="2000" dirty="0">
                <a:solidFill>
                  <a:srgbClr val="C00000"/>
                </a:solidFill>
              </a:rPr>
              <a:t>Obtain the NFA to accept strings of a’s and b’s ending with </a:t>
            </a:r>
            <a:r>
              <a:rPr lang="en-IN" sz="2000" b="1" dirty="0" err="1">
                <a:solidFill>
                  <a:srgbClr val="C00000"/>
                </a:solidFill>
              </a:rPr>
              <a:t>ab</a:t>
            </a:r>
            <a:r>
              <a:rPr lang="en-IN" sz="2000" dirty="0">
                <a:solidFill>
                  <a:srgbClr val="C00000"/>
                </a:solidFill>
              </a:rPr>
              <a:t> and convert into equivalent </a:t>
            </a:r>
            <a:r>
              <a:rPr lang="en-IN" sz="2000" dirty="0" smtClean="0">
                <a:solidFill>
                  <a:srgbClr val="C00000"/>
                </a:solidFill>
              </a:rPr>
              <a:t>DFA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NFA to accept strings ending with </a:t>
            </a:r>
            <a:r>
              <a:rPr lang="en-IN" sz="1600" b="1" dirty="0" smtClean="0"/>
              <a:t>ab</a:t>
            </a:r>
            <a:endParaRPr lang="en-IN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738745" y="197790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088574" y="203371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021196" y="2260484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814945" y="2012833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164774" y="2068643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164774" y="2109918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272145" y="2282708"/>
            <a:ext cx="838201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653145" y="1985846"/>
            <a:ext cx="3161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487795" y="1985846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178233" y="2290646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565582" y="203029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201408" y="190799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422959" y="1560395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906716" y="1496895"/>
            <a:ext cx="505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, 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98" y="2597134"/>
            <a:ext cx="3046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NFA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i="1" baseline="-25000" dirty="0" err="1" smtClean="0">
                <a:latin typeface="Garamond" panose="02020404030301010803" pitchFamily="18" charset="0"/>
              </a:rPr>
              <a:t>nfa</a:t>
            </a:r>
            <a:r>
              <a:rPr lang="en-US" altLang="en-US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>
                <a:latin typeface="Symbol" panose="05050102010706020507" pitchFamily="18" charset="2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dirty="0">
                <a:latin typeface="Garamond" panose="02020404030301010803" pitchFamily="18" charset="0"/>
              </a:rPr>
              <a:t>, q</a:t>
            </a:r>
            <a:r>
              <a:rPr lang="en-US" altLang="en-US" baseline="-25000" dirty="0">
                <a:latin typeface="Garamond" panose="02020404030301010803" pitchFamily="18" charset="0"/>
              </a:rPr>
              <a:t>0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>
                <a:latin typeface="Garamond" panose="02020404030301010803" pitchFamily="18" charset="0"/>
              </a:rPr>
              <a:t>F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nfa</a:t>
            </a:r>
            <a:r>
              <a:rPr lang="en-US" altLang="en-US" dirty="0">
                <a:latin typeface="Garamond" panose="02020404030301010803" pitchFamily="18" charset="0"/>
              </a:rPr>
              <a:t>)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166255" y="30480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={q</a:t>
            </a:r>
            <a:r>
              <a:rPr lang="en-US" altLang="en-US" sz="1600" baseline="-25000" dirty="0"/>
              <a:t>0</a:t>
            </a:r>
            <a:r>
              <a:rPr lang="en-US" altLang="en-US" sz="1600" dirty="0"/>
              <a:t>,q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,q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} </a:t>
            </a:r>
            <a:endParaRPr lang="en-US" altLang="en-US" sz="1600" dirty="0" smtClean="0"/>
          </a:p>
          <a:p>
            <a:pPr lvl="1"/>
            <a:endParaRPr lang="en-US" altLang="en-US" sz="1600" dirty="0" smtClean="0"/>
          </a:p>
          <a:p>
            <a:pPr marL="742950" lvl="1" indent="-285750">
              <a:buFont typeface="Symbol"/>
              <a:buChar char="S"/>
            </a:pPr>
            <a:r>
              <a:rPr lang="en-US" altLang="en-US" sz="1600" dirty="0" smtClean="0"/>
              <a:t>={</a:t>
            </a:r>
            <a:r>
              <a:rPr lang="en-US" altLang="en-US" sz="1600" dirty="0"/>
              <a:t>a, b} 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i="1" dirty="0">
                <a:latin typeface="Garamond" panose="02020404030301010803" pitchFamily="18" charset="0"/>
              </a:rPr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600" dirty="0"/>
              <a:t>  </a:t>
            </a:r>
            <a:r>
              <a:rPr lang="en-US" altLang="en-US" sz="1600" dirty="0" smtClean="0"/>
              <a:t>,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NFA</a:t>
            </a:r>
            <a:r>
              <a:rPr lang="en-US" altLang="en-US" sz="1600" dirty="0" smtClean="0">
                <a:latin typeface="Symbol" panose="05050102010706020507" pitchFamily="18" charset="2"/>
              </a:rPr>
              <a:t>={</a:t>
            </a:r>
            <a:r>
              <a:rPr lang="en-US" altLang="en-US" sz="1600" dirty="0"/>
              <a:t>q</a:t>
            </a:r>
            <a:r>
              <a:rPr lang="en-US" altLang="en-US" sz="1600" baseline="-25000" dirty="0"/>
              <a:t>2</a:t>
            </a:r>
            <a:r>
              <a:rPr lang="en-US" altLang="en-US" sz="1600" dirty="0" smtClean="0">
                <a:latin typeface="Symbol" panose="05050102010706020507" pitchFamily="18" charset="2"/>
              </a:rPr>
              <a:t>}</a:t>
            </a:r>
          </a:p>
          <a:p>
            <a:pPr lvl="1"/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6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600" baseline="-25000" dirty="0" err="1" smtClean="0">
                <a:latin typeface="Times New Roman" pitchFamily="18" charset="0"/>
                <a:cs typeface="Times New Roman" pitchFamily="18" charset="0"/>
              </a:rPr>
              <a:t>NFA</a:t>
            </a:r>
            <a:r>
              <a:rPr lang="en-US" altLang="en-US" sz="1600" dirty="0" smtClean="0">
                <a:latin typeface="Garamond" panose="02020404030301010803" pitchFamily="18" charset="0"/>
              </a:rPr>
              <a:t>: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/>
              <a:t>×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 → </a:t>
            </a:r>
            <a:r>
              <a:rPr lang="en-US" altLang="en-US" sz="1600" dirty="0" smtClean="0">
                <a:latin typeface="Garamond" panose="02020404030301010803" pitchFamily="18" charset="0"/>
              </a:rPr>
              <a:t>2</a:t>
            </a:r>
            <a:r>
              <a:rPr lang="en-US" altLang="en-US" sz="1600" i="1" baseline="300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dirty="0" smtClean="0"/>
              <a:t> 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731765"/>
              </p:ext>
            </p:extLst>
          </p:nvPr>
        </p:nvGraphicFramePr>
        <p:xfrm>
          <a:off x="435360" y="4765040"/>
          <a:ext cx="2919914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66"/>
                <a:gridCol w="1075732"/>
                <a:gridCol w="1130616"/>
              </a:tblGrid>
              <a:tr h="389890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0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dirty="0" smtClean="0"/>
                        <a:t>, q</a:t>
                      </a:r>
                      <a:r>
                        <a:rPr lang="en-US" altLang="en-US" sz="1600" baseline="-25000" dirty="0" smtClean="0"/>
                        <a:t>1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1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2}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2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927306" y="4416623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Transition Table</a:t>
            </a:r>
            <a:endParaRPr lang="en-IN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538569" y="990600"/>
            <a:ext cx="28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Converting NFA to DFA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10200" y="1420730"/>
            <a:ext cx="29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DFA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>
                <a:latin typeface="Garamond" panose="02020404030301010803" pitchFamily="18" charset="0"/>
              </a:rPr>
              <a:t>Q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>
                <a:latin typeface="Symbol" panose="05050102010706020507" pitchFamily="18" charset="2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q</a:t>
            </a:r>
            <a:r>
              <a:rPr lang="en-US" altLang="en-US" baseline="-25000" dirty="0">
                <a:latin typeface="Garamond" panose="02020404030301010803" pitchFamily="18" charset="0"/>
              </a:rPr>
              <a:t>0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>
                <a:latin typeface="Garamond" panose="02020404030301010803" pitchFamily="18" charset="0"/>
              </a:rPr>
              <a:t>F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dfa</a:t>
            </a:r>
            <a:r>
              <a:rPr lang="en-US" altLang="en-US" dirty="0">
                <a:latin typeface="Garamond" panose="02020404030301010803" pitchFamily="18" charset="0"/>
              </a:rPr>
              <a:t>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495800" y="179938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Symbol"/>
              <a:buChar char="S"/>
            </a:pPr>
            <a:r>
              <a:rPr lang="en-US" altLang="en-US" dirty="0" smtClean="0"/>
              <a:t>={</a:t>
            </a:r>
            <a:r>
              <a:rPr lang="en-US" altLang="en-US" dirty="0"/>
              <a:t>a, b} </a:t>
            </a:r>
            <a:r>
              <a:rPr lang="en-US" altLang="en-US" dirty="0" smtClean="0"/>
              <a:t>, </a:t>
            </a:r>
            <a:r>
              <a:rPr lang="en-US" altLang="en-US" dirty="0" smtClean="0">
                <a:latin typeface="Garamond" panose="02020404030301010803" pitchFamily="18" charset="0"/>
              </a:rPr>
              <a:t>q</a:t>
            </a:r>
            <a:r>
              <a:rPr lang="en-US" altLang="en-US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i="1" dirty="0" smtClean="0">
                <a:latin typeface="Garamond" panose="02020404030301010803" pitchFamily="18" charset="0"/>
              </a:rPr>
              <a:t>= { </a:t>
            </a:r>
            <a:r>
              <a:rPr lang="en-US" altLang="en-US" dirty="0" smtClean="0">
                <a:latin typeface="Garamond" panose="02020404030301010803" pitchFamily="18" charset="0"/>
              </a:rPr>
              <a:t>q</a:t>
            </a:r>
            <a:r>
              <a:rPr lang="en-US" altLang="en-US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dirty="0" smtClean="0">
                <a:latin typeface="Garamond" panose="02020404030301010803" pitchFamily="18" charset="0"/>
              </a:rPr>
              <a:t>}</a:t>
            </a:r>
          </a:p>
          <a:p>
            <a:pPr lvl="1"/>
            <a:r>
              <a:rPr lang="en-US" altLang="en-US" dirty="0" err="1" smtClean="0">
                <a:latin typeface="Symbol" panose="05050102010706020507" pitchFamily="18" charset="2"/>
              </a:rPr>
              <a:t>d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dirty="0" smtClean="0">
                <a:latin typeface="Symbol" panose="05050102010706020507" pitchFamily="18" charset="2"/>
              </a:rPr>
              <a:t> </a:t>
            </a:r>
            <a:r>
              <a:rPr lang="en-US" altLang="en-US" dirty="0">
                <a:latin typeface="Symbol" panose="05050102010706020507" pitchFamily="18" charset="2"/>
              </a:rPr>
              <a:t>(</a:t>
            </a:r>
            <a:r>
              <a:rPr lang="en-IN" dirty="0"/>
              <a:t>{q</a:t>
            </a:r>
            <a:r>
              <a:rPr lang="en-IN" baseline="-25000" dirty="0"/>
              <a:t>i</a:t>
            </a:r>
            <a:r>
              <a:rPr lang="en-IN" dirty="0"/>
              <a:t> , </a:t>
            </a:r>
            <a:r>
              <a:rPr lang="en-IN" dirty="0" err="1"/>
              <a:t>q</a:t>
            </a:r>
            <a:r>
              <a:rPr lang="en-IN" baseline="-25000" dirty="0" err="1"/>
              <a:t>j</a:t>
            </a:r>
            <a:r>
              <a:rPr lang="en-IN" dirty="0"/>
              <a:t>, …</a:t>
            </a:r>
            <a:r>
              <a:rPr lang="en-IN" dirty="0" err="1"/>
              <a:t>q</a:t>
            </a:r>
            <a:r>
              <a:rPr lang="en-IN" baseline="-25000" dirty="0" err="1"/>
              <a:t>k</a:t>
            </a:r>
            <a:r>
              <a:rPr lang="en-IN" dirty="0"/>
              <a:t>}  , a) = </a:t>
            </a:r>
            <a:endParaRPr lang="en-IN" dirty="0" smtClean="0"/>
          </a:p>
          <a:p>
            <a:pPr lvl="1"/>
            <a:r>
              <a:rPr lang="en-IN" dirty="0"/>
              <a:t> </a:t>
            </a:r>
            <a:r>
              <a:rPr lang="en-IN" dirty="0" smtClean="0"/>
              <a:t>       {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……..}</a:t>
            </a:r>
            <a:endParaRPr lang="en-IN" dirty="0"/>
          </a:p>
          <a:p>
            <a:pPr lvl="1"/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160377"/>
              </p:ext>
            </p:extLst>
          </p:nvPr>
        </p:nvGraphicFramePr>
        <p:xfrm>
          <a:off x="4038600" y="4038600"/>
          <a:ext cx="4724401" cy="2209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546"/>
                <a:gridCol w="1740526"/>
                <a:gridCol w="1829329"/>
              </a:tblGrid>
              <a:tr h="401798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2667"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3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1500" y="942975"/>
            <a:ext cx="6324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b="6274"/>
          <a:stretch/>
        </p:blipFill>
        <p:spPr>
          <a:xfrm rot="5400000">
            <a:off x="-58881" y="58882"/>
            <a:ext cx="6477000" cy="635923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10415"/>
              </p:ext>
            </p:extLst>
          </p:nvPr>
        </p:nvGraphicFramePr>
        <p:xfrm>
          <a:off x="6400800" y="1371600"/>
          <a:ext cx="2919914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566"/>
                <a:gridCol w="1075732"/>
                <a:gridCol w="1130616"/>
              </a:tblGrid>
              <a:tr h="389890">
                <a:tc>
                  <a:txBody>
                    <a:bodyPr/>
                    <a:lstStyle/>
                    <a:p>
                      <a:r>
                        <a:rPr lang="en-US" altLang="en-US" sz="180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NFA</a:t>
                      </a:r>
                      <a:endParaRPr lang="en-IN" sz="1800" b="0" baseline="-25000" dirty="0">
                        <a:solidFill>
                          <a:srgbClr val="003366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0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dirty="0" smtClean="0"/>
                        <a:t>, q</a:t>
                      </a:r>
                      <a:r>
                        <a:rPr lang="en-US" altLang="en-US" sz="1600" baseline="-25000" dirty="0" smtClean="0"/>
                        <a:t>1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0</a:t>
                      </a:r>
                      <a:r>
                        <a:rPr lang="en-US" altLang="en-US" sz="1600" baseline="0" dirty="0" smtClean="0"/>
                        <a:t>}</a:t>
                      </a:r>
                      <a:endParaRPr lang="en-IN" sz="1600" baseline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1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 smtClean="0"/>
                        <a:t>{q</a:t>
                      </a:r>
                      <a:r>
                        <a:rPr lang="en-US" altLang="en-US" sz="1600" baseline="-25000" dirty="0" smtClean="0"/>
                        <a:t>2}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lstStyle/>
                    <a:p>
                      <a:r>
                        <a:rPr lang="en-US" altLang="en-US" sz="1600" dirty="0" smtClean="0"/>
                        <a:t>q</a:t>
                      </a:r>
                      <a:r>
                        <a:rPr lang="en-US" altLang="en-US" sz="1600" baseline="-25000" dirty="0" smtClean="0"/>
                        <a:t>2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/>
                        <a:t>∅</a:t>
                      </a:r>
                      <a:endParaRPr lang="en-IN" sz="16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48400" y="3048000"/>
            <a:ext cx="299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DFA</a:t>
            </a:r>
            <a:r>
              <a:rPr lang="en-US" altLang="en-US" dirty="0">
                <a:latin typeface="Symbol" panose="05050102010706020507" pitchFamily="18" charset="2"/>
              </a:rPr>
              <a:t> (</a:t>
            </a:r>
            <a:r>
              <a:rPr lang="en-IN" dirty="0"/>
              <a:t>{q</a:t>
            </a:r>
            <a:r>
              <a:rPr lang="en-IN" baseline="-25000" dirty="0"/>
              <a:t>i</a:t>
            </a:r>
            <a:r>
              <a:rPr lang="en-IN" dirty="0"/>
              <a:t> , </a:t>
            </a:r>
            <a:r>
              <a:rPr lang="en-IN" dirty="0" err="1"/>
              <a:t>q</a:t>
            </a:r>
            <a:r>
              <a:rPr lang="en-IN" baseline="-25000" dirty="0" err="1"/>
              <a:t>j</a:t>
            </a:r>
            <a:r>
              <a:rPr lang="en-IN" dirty="0"/>
              <a:t>, …</a:t>
            </a:r>
            <a:r>
              <a:rPr lang="en-IN" dirty="0" err="1"/>
              <a:t>q</a:t>
            </a:r>
            <a:r>
              <a:rPr lang="en-IN" baseline="-25000" dirty="0" err="1"/>
              <a:t>k</a:t>
            </a:r>
            <a:r>
              <a:rPr lang="en-IN" dirty="0"/>
              <a:t>}  , </a:t>
            </a:r>
            <a:r>
              <a:rPr lang="en-IN" dirty="0" smtClean="0"/>
              <a:t>a)=</a:t>
            </a:r>
          </a:p>
          <a:p>
            <a:r>
              <a:rPr lang="en-IN" dirty="0" smtClean="0"/>
              <a:t>   {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  U  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en-US" dirty="0" err="1" smtClean="0">
                <a:latin typeface="Symbol" panose="05050102010706020507" pitchFamily="18" charset="2"/>
              </a:rPr>
              <a:t>d</a:t>
            </a:r>
            <a:r>
              <a:rPr lang="en-US" alt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NFA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a)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……..}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Convert following NFA to its equivalent DFA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752600"/>
            <a:ext cx="4991100" cy="16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Answer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following NFA to its equivalent DFA</a:t>
            </a:r>
          </a:p>
          <a:p>
            <a:endParaRPr lang="en-IN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7208"/>
          <a:stretch/>
        </p:blipFill>
        <p:spPr>
          <a:xfrm rot="16200000">
            <a:off x="4467379" y="2362348"/>
            <a:ext cx="4600274" cy="31718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752600"/>
            <a:ext cx="3505200" cy="1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Obtain NFA to accept </a:t>
            </a:r>
            <a:r>
              <a:rPr lang="en-IN" sz="2400" dirty="0"/>
              <a:t>s</a:t>
            </a:r>
            <a:r>
              <a:rPr lang="en-IN" sz="2400" dirty="0" smtClean="0"/>
              <a:t>trings of a’s and b’s ending with ab or </a:t>
            </a:r>
            <a:r>
              <a:rPr lang="en-IN" sz="2400" dirty="0" err="1" smtClean="0"/>
              <a:t>ba</a:t>
            </a:r>
            <a:r>
              <a:rPr lang="en-IN" sz="2400" dirty="0" smtClean="0"/>
              <a:t> and convert into equivalent DFA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1"/>
          <a:stretch/>
        </p:blipFill>
        <p:spPr>
          <a:xfrm rot="5400000">
            <a:off x="1665514" y="-65316"/>
            <a:ext cx="5660571" cy="77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/>
          <a:stretch/>
        </p:blipFill>
        <p:spPr>
          <a:xfrm rot="5400000">
            <a:off x="249237" y="554037"/>
            <a:ext cx="6172200" cy="552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Applications of Automata Theory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268413"/>
            <a:ext cx="8353425" cy="3608387"/>
          </a:xfrm>
        </p:spPr>
        <p:txBody>
          <a:bodyPr/>
          <a:lstStyle/>
          <a:p>
            <a:r>
              <a:rPr lang="en-US" altLang="en-US" b="1" dirty="0" smtClean="0"/>
              <a:t>In Compiler: </a:t>
            </a:r>
            <a:r>
              <a:rPr lang="en-US" altLang="en-US" dirty="0" smtClean="0"/>
              <a:t>Lexical analyzers and Parser generator</a:t>
            </a:r>
          </a:p>
          <a:p>
            <a:r>
              <a:rPr lang="en-IN" b="1" dirty="0"/>
              <a:t>Word search </a:t>
            </a:r>
            <a:r>
              <a:rPr lang="en-IN" dirty="0"/>
              <a:t>and Translation of Natural Languages </a:t>
            </a:r>
            <a:endParaRPr lang="en-IN" dirty="0" smtClean="0"/>
          </a:p>
          <a:p>
            <a:r>
              <a:rPr lang="en-IN" dirty="0" smtClean="0"/>
              <a:t>Parity </a:t>
            </a:r>
            <a:r>
              <a:rPr lang="en-IN" dirty="0"/>
              <a:t>checkers, Vending machines, </a:t>
            </a:r>
            <a:r>
              <a:rPr lang="en-IN" dirty="0" smtClean="0"/>
              <a:t>Communication protocols, </a:t>
            </a:r>
            <a:r>
              <a:rPr lang="en-IN" dirty="0"/>
              <a:t>Video </a:t>
            </a:r>
            <a:r>
              <a:rPr lang="en-IN" dirty="0" smtClean="0"/>
              <a:t>games, Artificial Intelligence etc.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824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the following NFA to a </a:t>
            </a:r>
            <a:r>
              <a:rPr lang="en-IN" sz="2000" dirty="0" smtClean="0"/>
              <a:t>DFA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00200"/>
            <a:ext cx="504897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Convert the following NFA to a </a:t>
            </a:r>
            <a:r>
              <a:rPr lang="en-IN" sz="2000" dirty="0" smtClean="0"/>
              <a:t>DFA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3962400" cy="1674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1771"/>
          <a:stretch/>
        </p:blipFill>
        <p:spPr>
          <a:xfrm>
            <a:off x="307786" y="4114800"/>
            <a:ext cx="7617014" cy="1547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700" y="359786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Answer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194749" y="491786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*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947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Which of the following options is correct?</a:t>
            </a:r>
            <a:br>
              <a:rPr lang="en-IN" sz="2000" dirty="0"/>
            </a:br>
            <a:r>
              <a:rPr lang="en-IN" sz="2000" dirty="0"/>
              <a:t>Statement 1: Initial State of NFA is Initial State of DFA.</a:t>
            </a:r>
            <a:br>
              <a:rPr lang="en-IN" sz="2000" dirty="0"/>
            </a:br>
            <a:r>
              <a:rPr lang="en-IN" sz="2000" dirty="0"/>
              <a:t>Statement 2: The final state of DFA will be every combination of final state of NFA.</a:t>
            </a:r>
            <a:br>
              <a:rPr lang="en-IN" sz="2000" dirty="0"/>
            </a:br>
            <a:r>
              <a:rPr lang="en-IN" sz="2000" dirty="0"/>
              <a:t>a) Statement 1 is true and Statement 2 is true</a:t>
            </a:r>
            <a:br>
              <a:rPr lang="en-IN" sz="2000" dirty="0"/>
            </a:br>
            <a:r>
              <a:rPr lang="en-IN" sz="2000" dirty="0"/>
              <a:t>b) Statement 1 is true and Statement 2 is false</a:t>
            </a:r>
            <a:br>
              <a:rPr lang="en-IN" sz="2000" dirty="0"/>
            </a:br>
            <a:r>
              <a:rPr lang="en-IN" sz="2000" dirty="0"/>
              <a:t>c) Statement 1 can be true and Statement 2 is true</a:t>
            </a:r>
            <a:br>
              <a:rPr lang="en-IN" sz="2000" dirty="0"/>
            </a:br>
            <a:r>
              <a:rPr lang="en-IN" sz="2000" dirty="0"/>
              <a:t>d) </a:t>
            </a:r>
            <a:r>
              <a:rPr lang="en-IN" sz="2000" dirty="0" smtClean="0"/>
              <a:t>Statement </a:t>
            </a:r>
            <a:r>
              <a:rPr lang="en-IN" sz="2000" dirty="0"/>
              <a:t>1 is false and Statement 2 is also </a:t>
            </a:r>
            <a:r>
              <a:rPr lang="en-IN" sz="2000" dirty="0" smtClean="0"/>
              <a:t>false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29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Which of the following options is correct?</a:t>
            </a:r>
            <a:br>
              <a:rPr lang="en-IN" sz="2000" dirty="0"/>
            </a:br>
            <a:r>
              <a:rPr lang="en-IN" sz="2000" dirty="0"/>
              <a:t>Statement 1: Initial State of NFA is Initial State of DFA.</a:t>
            </a:r>
            <a:br>
              <a:rPr lang="en-IN" sz="2000" dirty="0"/>
            </a:br>
            <a:r>
              <a:rPr lang="en-IN" sz="2000" dirty="0"/>
              <a:t>Statement 2: The final state of DFA will be every combination of final state of NFA.</a:t>
            </a:r>
            <a:br>
              <a:rPr lang="en-IN" sz="2000" dirty="0"/>
            </a:br>
            <a:r>
              <a:rPr lang="en-IN" sz="2000" dirty="0"/>
              <a:t>a) Statement 1 is true and Statement 2 is true</a:t>
            </a:r>
            <a:br>
              <a:rPr lang="en-IN" sz="2000" dirty="0"/>
            </a:br>
            <a:r>
              <a:rPr lang="en-IN" sz="2000" dirty="0"/>
              <a:t>b) Statement 1 is true and Statement 2 is false</a:t>
            </a:r>
            <a:br>
              <a:rPr lang="en-IN" sz="2000" dirty="0"/>
            </a:br>
            <a:r>
              <a:rPr lang="en-IN" sz="2000" dirty="0"/>
              <a:t>c) Statement 1 can be true and Statement 2 is true</a:t>
            </a:r>
            <a:br>
              <a:rPr lang="en-IN" sz="2000" dirty="0"/>
            </a:br>
            <a:r>
              <a:rPr lang="en-IN" sz="2000" dirty="0"/>
              <a:t>d) </a:t>
            </a:r>
            <a:r>
              <a:rPr lang="en-IN" sz="2000" dirty="0" smtClean="0"/>
              <a:t>Statement </a:t>
            </a:r>
            <a:r>
              <a:rPr lang="en-IN" sz="2000" dirty="0"/>
              <a:t>1 is false and Statement 2 is also </a:t>
            </a:r>
            <a:r>
              <a:rPr lang="en-IN" sz="2000" dirty="0" smtClean="0"/>
              <a:t>false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b="1" dirty="0"/>
              <a:t>Answer: a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Explanation: Statement 1 and 2 always true for a given Language.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108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Subset </a:t>
            </a:r>
            <a:r>
              <a:rPr lang="en-IN" sz="2400" dirty="0"/>
              <a:t>Construction method refers to:</a:t>
            </a:r>
            <a:br>
              <a:rPr lang="en-IN" sz="2400" dirty="0"/>
            </a:br>
            <a:r>
              <a:rPr lang="en-IN" sz="2400" dirty="0"/>
              <a:t>a) Conversion of NFA to DFA</a:t>
            </a:r>
            <a:br>
              <a:rPr lang="en-IN" sz="2400" dirty="0"/>
            </a:br>
            <a:r>
              <a:rPr lang="en-IN" sz="2400" dirty="0"/>
              <a:t>b) DFA minimization</a:t>
            </a:r>
            <a:br>
              <a:rPr lang="en-IN" sz="2400" dirty="0"/>
            </a:br>
            <a:r>
              <a:rPr lang="en-IN" sz="2400" dirty="0"/>
              <a:t>c) Eliminating Null references</a:t>
            </a:r>
            <a:br>
              <a:rPr lang="en-IN" sz="2400" dirty="0"/>
            </a:br>
            <a:r>
              <a:rPr lang="en-IN" sz="2400" dirty="0"/>
              <a:t>d) e-NFA to </a:t>
            </a:r>
            <a:r>
              <a:rPr lang="en-IN" sz="2400" dirty="0" smtClean="0"/>
              <a:t>NFA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36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Subset </a:t>
            </a:r>
            <a:r>
              <a:rPr lang="en-IN" sz="2400" dirty="0"/>
              <a:t>Construction method refers to:</a:t>
            </a:r>
            <a:br>
              <a:rPr lang="en-IN" sz="2400" dirty="0"/>
            </a:br>
            <a:r>
              <a:rPr lang="en-IN" sz="2400" dirty="0"/>
              <a:t>a) Conversion of NFA to DFA</a:t>
            </a:r>
            <a:br>
              <a:rPr lang="en-IN" sz="2400" dirty="0"/>
            </a:br>
            <a:r>
              <a:rPr lang="en-IN" sz="2400" dirty="0"/>
              <a:t>b) DFA minimization</a:t>
            </a:r>
            <a:br>
              <a:rPr lang="en-IN" sz="2400" dirty="0"/>
            </a:br>
            <a:r>
              <a:rPr lang="en-IN" sz="2400" dirty="0"/>
              <a:t>c) Eliminating Null references</a:t>
            </a:r>
            <a:br>
              <a:rPr lang="en-IN" sz="2400" dirty="0"/>
            </a:br>
            <a:r>
              <a:rPr lang="en-IN" sz="2400" dirty="0"/>
              <a:t>d) e-NFA to </a:t>
            </a:r>
            <a:r>
              <a:rPr lang="en-IN" sz="2400" dirty="0" smtClean="0"/>
              <a:t>NFA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Answer: a</a:t>
            </a: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Explanation: The conversion of a non-deterministic automata into a deterministic one is a process we call subset construction or power set </a:t>
            </a:r>
            <a:r>
              <a:rPr lang="en-IN" sz="2400" dirty="0" smtClean="0"/>
              <a:t>construction.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39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r>
              <a:rPr lang="en-IN" sz="2000" dirty="0" smtClean="0"/>
              <a:t>2. Design a NFA to accept the language which consists of string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{</a:t>
            </a:r>
            <a:r>
              <a:rPr lang="en-IN" sz="2000" dirty="0" err="1" smtClean="0"/>
              <a:t>a,b</a:t>
            </a:r>
            <a:r>
              <a:rPr lang="en-US" altLang="en-US" sz="2000" dirty="0" smtClean="0">
                <a:latin typeface="Symbol" panose="05050102010706020507" pitchFamily="18" charset="2"/>
              </a:rPr>
              <a:t>}* </a:t>
            </a:r>
            <a:r>
              <a:rPr lang="en-IN" sz="2000" dirty="0" smtClean="0"/>
              <a:t>which has </a:t>
            </a:r>
            <a:r>
              <a:rPr lang="en-IN" sz="2000" dirty="0" err="1" smtClean="0"/>
              <a:t>aab</a:t>
            </a:r>
            <a:r>
              <a:rPr lang="en-IN" sz="2000" dirty="0" smtClean="0"/>
              <a:t> as substring</a:t>
            </a:r>
          </a:p>
          <a:p>
            <a:pPr marL="0" indent="0">
              <a:buNone/>
            </a:pPr>
            <a:r>
              <a:rPr lang="en-IN" sz="2000" dirty="0" smtClean="0"/>
              <a:t>3. Design a NFA that accepts the language L(aa*(</a:t>
            </a:r>
            <a:r>
              <a:rPr lang="en-IN" sz="2000" dirty="0" err="1" smtClean="0"/>
              <a:t>a+b</a:t>
            </a:r>
            <a:r>
              <a:rPr lang="en-IN" sz="2000" dirty="0" smtClean="0"/>
              <a:t>))</a:t>
            </a:r>
          </a:p>
          <a:p>
            <a:pPr marL="0" indent="0">
              <a:buNone/>
            </a:pPr>
            <a:r>
              <a:rPr lang="en-IN" sz="2000" dirty="0" smtClean="0"/>
              <a:t>4. Design a NFA that accepts the language L={a</a:t>
            </a:r>
            <a:r>
              <a:rPr lang="en-IN" sz="2000" baseline="30000" dirty="0" smtClean="0"/>
              <a:t>3</a:t>
            </a:r>
            <a:r>
              <a:rPr lang="en-IN" sz="2000" dirty="0" smtClean="0"/>
              <a:t> U a</a:t>
            </a:r>
            <a:r>
              <a:rPr lang="en-IN" sz="2000" baseline="30000" dirty="0" smtClean="0"/>
              <a:t>2n</a:t>
            </a:r>
            <a:r>
              <a:rPr lang="en-IN" sz="2000" dirty="0" smtClean="0"/>
              <a:t>, n&gt;=1}</a:t>
            </a:r>
          </a:p>
          <a:p>
            <a:pPr marL="0" indent="0">
              <a:buNone/>
            </a:pPr>
            <a:r>
              <a:rPr lang="en-IN" sz="2000" dirty="0" smtClean="0"/>
              <a:t>5. Construct NFA for accepting the set of all strings whose second last symbol is 1 over the alphabet set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={0,1}</a:t>
            </a:r>
          </a:p>
          <a:p>
            <a:pPr marL="0" indent="0">
              <a:buNone/>
            </a:pPr>
            <a:r>
              <a:rPr lang="en-IN" sz="2000" dirty="0" smtClean="0"/>
              <a:t>6. Write NFA accepting all strings of 0’s and 1’ssuch that either second or third position from the end has 1.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8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1. Obtain NFA for the language 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</a:t>
            </a:r>
            <a:r>
              <a:rPr lang="en-IN" sz="2000" dirty="0" err="1" smtClean="0"/>
              <a:t>abab</a:t>
            </a:r>
            <a:r>
              <a:rPr lang="en-IN" sz="2000" baseline="30000" dirty="0" err="1" smtClean="0"/>
              <a:t>n</a:t>
            </a:r>
            <a:r>
              <a:rPr lang="en-IN" sz="2000" baseline="30000" dirty="0" smtClean="0"/>
              <a:t>  </a:t>
            </a:r>
            <a:r>
              <a:rPr lang="en-IN" sz="2000" dirty="0" smtClean="0"/>
              <a:t>or </a:t>
            </a:r>
            <a:r>
              <a:rPr lang="en-IN" sz="2000" dirty="0" err="1" smtClean="0"/>
              <a:t>aba</a:t>
            </a:r>
            <a:r>
              <a:rPr lang="en-IN" sz="2000" baseline="30000" dirty="0" err="1" smtClean="0"/>
              <a:t>n</a:t>
            </a:r>
            <a:r>
              <a:rPr lang="en-IN" sz="2000" dirty="0" smtClean="0"/>
              <a:t> n&gt;=0}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66238" y="724574"/>
            <a:ext cx="2055018" cy="47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89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2. Design a NFA to accept the language which consists of string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{</a:t>
            </a:r>
            <a:r>
              <a:rPr lang="en-IN" sz="2000" dirty="0" err="1" smtClean="0"/>
              <a:t>a,b</a:t>
            </a:r>
            <a:r>
              <a:rPr lang="en-US" altLang="en-US" sz="2000" dirty="0" smtClean="0">
                <a:latin typeface="Symbol" panose="05050102010706020507" pitchFamily="18" charset="2"/>
              </a:rPr>
              <a:t>}* </a:t>
            </a:r>
            <a:r>
              <a:rPr lang="en-IN" sz="2000" dirty="0" smtClean="0"/>
              <a:t>which has </a:t>
            </a:r>
            <a:r>
              <a:rPr lang="en-IN" sz="2000" dirty="0" err="1" smtClean="0"/>
              <a:t>aab</a:t>
            </a:r>
            <a:r>
              <a:rPr lang="en-IN" sz="2000" dirty="0" smtClean="0"/>
              <a:t> as substring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83037" y="322162"/>
            <a:ext cx="1676400" cy="63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/>
              <a:t>Different kinds of </a:t>
            </a:r>
            <a:r>
              <a:rPr lang="en-US" altLang="en-US" sz="2000" dirty="0" smtClean="0"/>
              <a:t>automata we will work on in this course</a:t>
            </a:r>
          </a:p>
        </p:txBody>
      </p:sp>
      <p:graphicFrame>
        <p:nvGraphicFramePr>
          <p:cNvPr id="94264" name="Group 5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660443"/>
              </p:ext>
            </p:extLst>
          </p:nvPr>
        </p:nvGraphicFramePr>
        <p:xfrm>
          <a:off x="395288" y="1196975"/>
          <a:ext cx="8353425" cy="4989513"/>
        </p:xfrm>
        <a:graphic>
          <a:graphicData uri="http://schemas.openxmlformats.org/drawingml/2006/table">
            <a:tbl>
              <a:tblPr/>
              <a:tblGrid>
                <a:gridCol w="2592387"/>
                <a:gridCol w="5761038"/>
              </a:tblGrid>
              <a:tr h="1008076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Finite Automata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a finite amount of memory.</a:t>
                      </a:r>
                      <a:b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“small” computers.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1319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Push-down Automata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infinite memory that can be accessed in a restricted way.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Parsers, etc.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5077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Gill Sans MT" pitchFamily="34" charset="0"/>
                        </a:rPr>
                        <a:t>Turing Machines</a:t>
                      </a: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Devices with infinite memory.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itchFamily="34" charset="0"/>
                        </a:rPr>
                        <a:t>Used to model any computer.</a:t>
                      </a: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5041"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T="45721" marB="4572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40000"/>
                        </a:spcBef>
                        <a:defRPr sz="24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Gill Sans MT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itchFamily="34" charset="0"/>
                      </a:endParaRPr>
                    </a:p>
                  </a:txBody>
                  <a:tcPr marT="45721" marB="4572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9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3. Design a NFA that accepts the language </a:t>
            </a:r>
            <a:r>
              <a:rPr lang="en-IN" sz="2400" dirty="0" smtClean="0"/>
              <a:t>L(aa*(</a:t>
            </a:r>
            <a:r>
              <a:rPr lang="en-IN" sz="2400" dirty="0" err="1" smtClean="0"/>
              <a:t>a+b</a:t>
            </a:r>
            <a:r>
              <a:rPr lang="en-IN" sz="2400" dirty="0" smtClean="0"/>
              <a:t>))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10464" y="1381664"/>
            <a:ext cx="2514600" cy="61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64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4. Design a NFA that accepts the language L={a</a:t>
            </a:r>
            <a:r>
              <a:rPr lang="en-IN" sz="2000" baseline="30000" dirty="0" smtClean="0"/>
              <a:t>3</a:t>
            </a:r>
            <a:r>
              <a:rPr lang="en-IN" sz="2000" dirty="0" smtClean="0"/>
              <a:t> U a</a:t>
            </a:r>
            <a:r>
              <a:rPr lang="en-IN" sz="2000" baseline="30000" dirty="0" smtClean="0"/>
              <a:t>2n</a:t>
            </a:r>
            <a:r>
              <a:rPr lang="en-IN" sz="2000" dirty="0" smtClean="0"/>
              <a:t>, n&gt;=1}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91451" y="2070949"/>
            <a:ext cx="2886074" cy="49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427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5. Construct NFA for accepting the set of all strings whose second last symbol is 1 over the alphabet set </a:t>
            </a:r>
            <a:r>
              <a:rPr lang="en-US" altLang="en-US" sz="2000" dirty="0">
                <a:latin typeface="Symbol" panose="05050102010706020507" pitchFamily="18" charset="2"/>
              </a:rPr>
              <a:t>S </a:t>
            </a:r>
            <a:r>
              <a:rPr lang="en-IN" sz="2000" dirty="0" smtClean="0"/>
              <a:t>={0,1}</a:t>
            </a:r>
          </a:p>
          <a:p>
            <a:pPr marL="0" indent="0">
              <a:buNone/>
            </a:pPr>
            <a:r>
              <a:rPr lang="en-IN" sz="2000" dirty="0" smtClean="0"/>
              <a:t>6. Write NFA accepting all strings of 0’s and 1’s such that either second or third position from the end has 1.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02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5. Construct NFA for accepting the set of all strings whose second last symbol is 1 over the alphabet set </a:t>
            </a:r>
            <a:r>
              <a:rPr lang="en-US" altLang="en-US" sz="1600" dirty="0">
                <a:latin typeface="Symbol" panose="05050102010706020507" pitchFamily="18" charset="2"/>
              </a:rPr>
              <a:t>S </a:t>
            </a:r>
            <a:r>
              <a:rPr lang="en-IN" sz="1600" dirty="0" smtClean="0"/>
              <a:t>={0,1}</a:t>
            </a:r>
          </a:p>
          <a:p>
            <a:pPr marL="0" indent="0">
              <a:buNone/>
            </a:pPr>
            <a:r>
              <a:rPr lang="en-IN" sz="1600" dirty="0" smtClean="0"/>
              <a:t>6. Write NFA accepting all strings of 0’s and 1’s such that either second or third position from the end has 1.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5498"/>
          <a:stretch/>
        </p:blipFill>
        <p:spPr>
          <a:xfrm rot="16200000">
            <a:off x="2379816" y="561975"/>
            <a:ext cx="1781175" cy="538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97782" y="3166088"/>
            <a:ext cx="2110836" cy="46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712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74184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3617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74184"/>
            <a:ext cx="660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" y="4764611"/>
            <a:ext cx="6019800" cy="79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1018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219200"/>
            <a:ext cx="823869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0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219200"/>
            <a:ext cx="823869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4" y="4724400"/>
            <a:ext cx="903732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Give an NFA over {0,1} that accepts the set of strings that contain an even number of substrings 01.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97" y="2286000"/>
            <a:ext cx="4499482" cy="34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77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Homework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47775"/>
            <a:ext cx="5494324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0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 </a:t>
            </a:r>
            <a:r>
              <a:rPr lang="en-IN" sz="2000" b="1" dirty="0"/>
              <a:t>Applications</a:t>
            </a:r>
            <a:r>
              <a:rPr lang="en-IN" sz="2000" dirty="0"/>
              <a:t> of these Automata are given as follows: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b="1" dirty="0" smtClean="0"/>
              <a:t>1</a:t>
            </a:r>
            <a:r>
              <a:rPr lang="en-IN" sz="1400" b="1" dirty="0"/>
              <a:t>. </a:t>
            </a:r>
            <a:r>
              <a:rPr lang="en-IN" sz="1400" b="1" dirty="0">
                <a:hlinkClick r:id="rId2"/>
              </a:rPr>
              <a:t>Finite Automata (FA) </a:t>
            </a:r>
            <a:r>
              <a:rPr lang="en-IN" sz="1400" b="1" dirty="0"/>
              <a:t>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the designing of lexical analysis of a compiler.</a:t>
            </a:r>
          </a:p>
          <a:p>
            <a:pPr marL="0" indent="0">
              <a:buNone/>
            </a:pPr>
            <a:r>
              <a:rPr lang="en-IN" sz="1400" dirty="0"/>
              <a:t>For recognizing the pattern using regular expressions.</a:t>
            </a:r>
          </a:p>
          <a:p>
            <a:pPr marL="0" indent="0">
              <a:buNone/>
            </a:pPr>
            <a:r>
              <a:rPr lang="en-IN" sz="1400" dirty="0"/>
              <a:t>For the designing of the combination and sequential circuits using Mealy and Moore Machines.</a:t>
            </a:r>
          </a:p>
          <a:p>
            <a:pPr marL="0" indent="0">
              <a:buNone/>
            </a:pPr>
            <a:r>
              <a:rPr lang="en-IN" sz="1400" dirty="0"/>
              <a:t>Used in text editors.</a:t>
            </a:r>
          </a:p>
          <a:p>
            <a:pPr marL="0" indent="0">
              <a:buNone/>
            </a:pPr>
            <a:r>
              <a:rPr lang="en-IN" sz="1400" dirty="0"/>
              <a:t>For the implementation of spell checkers.</a:t>
            </a:r>
          </a:p>
          <a:p>
            <a:pPr marL="0" indent="0">
              <a:buNone/>
            </a:pPr>
            <a:r>
              <a:rPr lang="en-IN" sz="1400" b="1" dirty="0"/>
              <a:t>2. </a:t>
            </a:r>
            <a:r>
              <a:rPr lang="en-IN" sz="1400" b="1" dirty="0">
                <a:hlinkClick r:id="rId3"/>
              </a:rPr>
              <a:t>Push Down Automata (PDA)</a:t>
            </a:r>
            <a:r>
              <a:rPr lang="en-IN" sz="1400" b="1" dirty="0"/>
              <a:t> 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designing the parsing phase of a compiler (Syntax Analysis).</a:t>
            </a:r>
          </a:p>
          <a:p>
            <a:pPr marL="0" indent="0">
              <a:buNone/>
            </a:pPr>
            <a:r>
              <a:rPr lang="en-IN" sz="1400" dirty="0"/>
              <a:t>For implementation of stack applications.</a:t>
            </a:r>
          </a:p>
          <a:p>
            <a:pPr marL="0" indent="0">
              <a:buNone/>
            </a:pPr>
            <a:r>
              <a:rPr lang="en-IN" sz="1400" dirty="0"/>
              <a:t>For evaluating the arithmetic expressions.</a:t>
            </a:r>
          </a:p>
          <a:p>
            <a:pPr marL="0" indent="0">
              <a:buNone/>
            </a:pPr>
            <a:r>
              <a:rPr lang="en-IN" sz="1400" dirty="0"/>
              <a:t>For solving the Tower of Hanoi Problem</a:t>
            </a:r>
            <a:r>
              <a:rPr lang="en-IN" sz="1400" dirty="0" smtClean="0"/>
              <a:t>.</a:t>
            </a:r>
          </a:p>
          <a:p>
            <a:pPr marL="0" indent="0">
              <a:buNone/>
            </a:pPr>
            <a:r>
              <a:rPr lang="en-IN" sz="1400" b="1" dirty="0" smtClean="0"/>
              <a:t>3.</a:t>
            </a:r>
            <a:r>
              <a:rPr lang="en-IN" sz="1400" b="1" dirty="0">
                <a:hlinkClick r:id="rId4"/>
              </a:rPr>
              <a:t> Turing Machine (TM)</a:t>
            </a:r>
            <a:r>
              <a:rPr lang="en-IN" sz="1400" b="1" dirty="0"/>
              <a:t> –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For solving any recursively enumerable problem.</a:t>
            </a:r>
          </a:p>
          <a:p>
            <a:pPr marL="0" indent="0">
              <a:buNone/>
            </a:pPr>
            <a:r>
              <a:rPr lang="en-IN" sz="1400" dirty="0"/>
              <a:t>For understanding complexity theory.</a:t>
            </a:r>
          </a:p>
          <a:p>
            <a:pPr marL="0" indent="0">
              <a:buNone/>
            </a:pPr>
            <a:r>
              <a:rPr lang="en-IN" sz="1400" dirty="0"/>
              <a:t>For implementation of neural networks.</a:t>
            </a:r>
          </a:p>
          <a:p>
            <a:pPr marL="0" indent="0">
              <a:buNone/>
            </a:pPr>
            <a:r>
              <a:rPr lang="en-IN" sz="1400" dirty="0"/>
              <a:t>For implementation of Robotics Applications.</a:t>
            </a:r>
          </a:p>
          <a:p>
            <a:pPr marL="0" indent="0">
              <a:buNone/>
            </a:pPr>
            <a:r>
              <a:rPr lang="en-IN" sz="1400" dirty="0"/>
              <a:t>For implementation of artificial intelligence.</a:t>
            </a: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2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43012"/>
            <a:ext cx="3778509" cy="170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69842"/>
            <a:ext cx="4272578" cy="278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4914" y="2583348"/>
            <a:ext cx="5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966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19200"/>
            <a:ext cx="3778509" cy="170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962205"/>
            <a:ext cx="600919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40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1" y="1219200"/>
            <a:ext cx="600919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35" y="3048000"/>
            <a:ext cx="4862053" cy="350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2743200"/>
            <a:ext cx="5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Converting NFA to DFA using subset construction method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128713"/>
            <a:ext cx="8589833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7112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06120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8493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219200"/>
            <a:ext cx="808863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7038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219200"/>
            <a:ext cx="831939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7836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19200"/>
            <a:ext cx="7855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109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The number of states in the minimal deterministic finite automaton corresponding to the regular expression (0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b="1" dirty="0" smtClean="0"/>
              <a:t>Answer</a:t>
            </a:r>
            <a:r>
              <a:rPr lang="en-IN" sz="2000" b="1" dirty="0"/>
              <a:t>:</a:t>
            </a:r>
            <a:r>
              <a:rPr lang="en-IN" sz="2000" dirty="0"/>
              <a:t> </a:t>
            </a:r>
            <a:r>
              <a:rPr lang="en-IN" sz="2000" b="1" dirty="0"/>
              <a:t>(</a:t>
            </a:r>
            <a:r>
              <a:rPr lang="en-IN" sz="2000" b="1" dirty="0" smtClean="0"/>
              <a:t>B)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158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581400" y="3271856"/>
            <a:ext cx="4537075" cy="3281344"/>
            <a:chOff x="3581400" y="3271856"/>
            <a:chExt cx="4537075" cy="3281344"/>
          </a:xfrm>
        </p:grpSpPr>
        <p:grpSp>
          <p:nvGrpSpPr>
            <p:cNvPr id="9" name="Group 8"/>
            <p:cNvGrpSpPr/>
            <p:nvPr/>
          </p:nvGrpSpPr>
          <p:grpSpPr>
            <a:xfrm>
              <a:off x="3581400" y="3271856"/>
              <a:ext cx="4537075" cy="3281344"/>
              <a:chOff x="3581400" y="3271856"/>
              <a:chExt cx="4537075" cy="328134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3271856"/>
                <a:ext cx="4537075" cy="328134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938526" y="3724275"/>
                <a:ext cx="6366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NFA</a:t>
                </a:r>
                <a:endParaRPr lang="en-IN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233652" y="6074849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 smtClean="0"/>
                <a:t>1</a:t>
              </a:r>
              <a:endParaRPr lang="en-IN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2548" y="6230675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/>
                <a:t>0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4419600" y="6074849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910938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Draw a deterministic and non-deterministic finite automata which accept a string containing “the” anywhere in a string of {a-z},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86000"/>
            <a:ext cx="3810000" cy="1586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75" y="4147400"/>
            <a:ext cx="4403646" cy="21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400" dirty="0" smtClean="0"/>
              <a:t>Central </a:t>
            </a:r>
            <a:r>
              <a:rPr lang="en-US" sz="2400" dirty="0"/>
              <a:t>Concepts of Automata </a:t>
            </a:r>
            <a:r>
              <a:rPr lang="en-US" sz="2400" dirty="0" smtClean="0"/>
              <a:t>Theory</a:t>
            </a:r>
            <a:endParaRPr lang="en-US" sz="2400" dirty="0"/>
          </a:p>
          <a:p>
            <a:pPr algn="just">
              <a:lnSpc>
                <a:spcPct val="80000"/>
              </a:lnSpc>
            </a:pPr>
            <a:r>
              <a:rPr lang="en-US" altLang="en-US" sz="2400" dirty="0" smtClean="0"/>
              <a:t>   - Alphabets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- Strings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- Languages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28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800" dirty="0"/>
              <a:t>Draw a deterministic and non-deterministic finite automata which accept a string containing “</a:t>
            </a:r>
            <a:r>
              <a:rPr lang="en-IN" sz="1800" dirty="0" err="1"/>
              <a:t>ing</a:t>
            </a:r>
            <a:r>
              <a:rPr lang="en-IN" sz="1800" dirty="0"/>
              <a:t>” at the end of a string in a string of {a-z}, e.g., “anything” but not “anywhere”.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2271009"/>
            <a:ext cx="5326842" cy="19966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13" y="4421610"/>
            <a:ext cx="4302587" cy="19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48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51"/>
          <a:stretch/>
        </p:blipFill>
        <p:spPr>
          <a:xfrm rot="16200000">
            <a:off x="1394210" y="423927"/>
            <a:ext cx="513638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28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Unit-1: </a:t>
            </a:r>
            <a:r>
              <a:rPr lang="en-US" sz="2800" dirty="0"/>
              <a:t>Non-Deterministic Finite Automata (NFA) with </a:t>
            </a:r>
            <a:r>
              <a:rPr lang="el-GR" sz="2800" dirty="0"/>
              <a:t>ε</a:t>
            </a:r>
            <a:r>
              <a:rPr lang="en-IN" sz="2800" dirty="0"/>
              <a:t>-</a:t>
            </a:r>
            <a:r>
              <a:rPr lang="en-US" sz="2800" dirty="0" smtClean="0"/>
              <a:t>transitions</a:t>
            </a:r>
            <a:endParaRPr lang="en-US" altLang="en-US" sz="2800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1800" dirty="0" smtClean="0"/>
              <a:t>NFA with </a:t>
            </a:r>
            <a:r>
              <a:rPr lang="el-GR" sz="1800" dirty="0"/>
              <a:t>ε</a:t>
            </a:r>
            <a:r>
              <a:rPr lang="en-IN" sz="1800" dirty="0"/>
              <a:t>-</a:t>
            </a:r>
            <a:r>
              <a:rPr lang="en-US" sz="1800" dirty="0" smtClean="0"/>
              <a:t>transitions is a finite automata in which there are transitions from one state to other state even without taking input alphabet.</a:t>
            </a:r>
            <a:endParaRPr lang="en-US" sz="1800" dirty="0"/>
          </a:p>
          <a:p>
            <a:pPr algn="just">
              <a:lnSpc>
                <a:spcPct val="80000"/>
              </a:lnSpc>
            </a:pPr>
            <a:endParaRPr lang="en-US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NFA with </a:t>
            </a:r>
            <a:r>
              <a:rPr lang="el-GR" sz="2800" dirty="0" smtClean="0"/>
              <a:t>ε</a:t>
            </a:r>
            <a:r>
              <a:rPr lang="en-IN" sz="2800" dirty="0" smtClean="0"/>
              <a:t> – Transitions: Formal Definition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NFA with </a:t>
            </a:r>
            <a:r>
              <a:rPr lang="el-GR" sz="1800" dirty="0"/>
              <a:t>ε</a:t>
            </a:r>
            <a:r>
              <a:rPr lang="en-IN" sz="1800" dirty="0"/>
              <a:t> </a:t>
            </a:r>
            <a:r>
              <a:rPr lang="en-IN" sz="1800" dirty="0" smtClean="0"/>
              <a:t>–moves is </a:t>
            </a:r>
            <a:r>
              <a:rPr lang="en-US" altLang="en-US" sz="1800" dirty="0" smtClean="0"/>
              <a:t>a </a:t>
            </a:r>
            <a:r>
              <a:rPr lang="en-US" altLang="en-US" sz="1800" dirty="0"/>
              <a:t>5-tuple system </a:t>
            </a:r>
          </a:p>
          <a:p>
            <a:pPr marL="0" indent="0">
              <a:buNone/>
            </a:pPr>
            <a:r>
              <a:rPr lang="en-US" altLang="en-US" sz="1800" dirty="0" smtClean="0"/>
              <a:t>M</a:t>
            </a:r>
            <a:r>
              <a:rPr lang="en-US" altLang="en-US" sz="1800" baseline="-25000" dirty="0" smtClean="0"/>
              <a:t>E</a:t>
            </a:r>
            <a:r>
              <a:rPr lang="en-US" altLang="en-US" sz="1800" dirty="0" smtClean="0"/>
              <a:t>= </a:t>
            </a:r>
            <a:r>
              <a:rPr lang="en-US" altLang="en-US" sz="1800" dirty="0">
                <a:latin typeface="Garamond" panose="02020404030301010803" pitchFamily="18" charset="0"/>
              </a:rPr>
              <a:t>(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, q</a:t>
            </a:r>
            <a:r>
              <a:rPr lang="en-US" altLang="en-US" sz="18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i="1" dirty="0">
                <a:latin typeface="Garamond" panose="02020404030301010803" pitchFamily="18" charset="0"/>
              </a:rPr>
              <a:t>F</a:t>
            </a:r>
            <a:r>
              <a:rPr lang="en-US" altLang="en-US" sz="1800" dirty="0">
                <a:latin typeface="Garamond" panose="02020404030301010803" pitchFamily="18" charset="0"/>
              </a:rPr>
              <a:t>)</a:t>
            </a:r>
            <a:r>
              <a:rPr lang="en-US" altLang="en-US" sz="1800" dirty="0"/>
              <a:t> where</a:t>
            </a:r>
          </a:p>
          <a:p>
            <a:pPr lvl="1"/>
            <a:r>
              <a:rPr lang="en-US" altLang="en-US" sz="1800" i="1" dirty="0">
                <a:latin typeface="Garamond" panose="02020404030301010803" pitchFamily="18" charset="0"/>
              </a:rPr>
              <a:t> Q</a:t>
            </a:r>
            <a:r>
              <a:rPr lang="en-US" altLang="en-US" sz="1800" dirty="0"/>
              <a:t> is a finite set of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/>
              <a:t> is an </a:t>
            </a:r>
            <a:r>
              <a:rPr lang="en-US" altLang="en-US" sz="1800" dirty="0">
                <a:solidFill>
                  <a:schemeClr val="accent2"/>
                </a:solidFill>
              </a:rPr>
              <a:t>alphabet set or input symbols</a:t>
            </a:r>
          </a:p>
          <a:p>
            <a:pPr lvl="1"/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800" dirty="0" smtClean="0"/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Î</a:t>
            </a:r>
            <a:r>
              <a:rPr lang="en-US" altLang="en-US" sz="1800" dirty="0">
                <a:latin typeface="MS Shell Dlg" panose="020B0604020202020204" pitchFamily="34" charset="0"/>
              </a:rPr>
              <a:t>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the </a:t>
            </a:r>
            <a:r>
              <a:rPr lang="en-US" altLang="en-US" sz="1800" dirty="0">
                <a:solidFill>
                  <a:schemeClr val="accent2"/>
                </a:solidFill>
              </a:rPr>
              <a:t>initial (or start)state</a:t>
            </a: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800" dirty="0">
                <a:latin typeface="Symbol" panose="05050102010706020507" pitchFamily="18" charset="2"/>
              </a:rPr>
              <a:t>Í</a:t>
            </a:r>
            <a:r>
              <a:rPr lang="en-US" altLang="en-US" sz="1800" dirty="0"/>
              <a:t> </a:t>
            </a:r>
            <a:r>
              <a:rPr lang="en-US" altLang="en-US" sz="1800" i="1" dirty="0">
                <a:latin typeface="Garamond" panose="02020404030301010803" pitchFamily="18" charset="0"/>
              </a:rPr>
              <a:t>Q </a:t>
            </a:r>
            <a:r>
              <a:rPr lang="en-US" altLang="en-US" sz="1800" dirty="0"/>
              <a:t>is a set of </a:t>
            </a:r>
            <a:r>
              <a:rPr lang="en-US" altLang="en-US" sz="1800" dirty="0">
                <a:solidFill>
                  <a:schemeClr val="accent2"/>
                </a:solidFill>
              </a:rPr>
              <a:t>accepting states</a:t>
            </a:r>
            <a:r>
              <a:rPr lang="en-US" altLang="en-US" sz="1800" dirty="0"/>
              <a:t> (or </a:t>
            </a:r>
            <a:r>
              <a:rPr lang="en-US" altLang="en-US" sz="1800" dirty="0">
                <a:solidFill>
                  <a:schemeClr val="accent2"/>
                </a:solidFill>
              </a:rPr>
              <a:t>final states</a:t>
            </a:r>
            <a:r>
              <a:rPr lang="en-US" altLang="en-US" sz="1800" dirty="0" smtClean="0"/>
              <a:t>).</a:t>
            </a:r>
          </a:p>
          <a:p>
            <a:pPr lvl="1"/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: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/>
              <a:t>×</a:t>
            </a:r>
            <a:r>
              <a:rPr lang="en-US" altLang="en-US" sz="1800" dirty="0">
                <a:latin typeface="Garamond" panose="02020404030301010803" pitchFamily="18" charset="0"/>
              </a:rPr>
              <a:t> (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 U </a:t>
            </a:r>
            <a:r>
              <a:rPr lang="el-GR" sz="1800" dirty="0"/>
              <a:t>ε </a:t>
            </a:r>
            <a:r>
              <a:rPr lang="en-IN" sz="1800" dirty="0"/>
              <a:t>) </a:t>
            </a:r>
            <a:r>
              <a:rPr lang="en-US" altLang="en-US" sz="1800" dirty="0">
                <a:latin typeface="Garamond" panose="02020404030301010803" pitchFamily="18" charset="0"/>
              </a:rPr>
              <a:t>→ </a:t>
            </a:r>
            <a:r>
              <a:rPr lang="en-US" altLang="en-US" sz="2000" dirty="0">
                <a:latin typeface="Garamond" panose="02020404030301010803" pitchFamily="18" charset="0"/>
              </a:rPr>
              <a:t>2</a:t>
            </a:r>
            <a:r>
              <a:rPr lang="en-US" altLang="en-US" sz="2000" i="1" baseline="30000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a </a:t>
            </a:r>
            <a:r>
              <a:rPr lang="en-US" altLang="en-US" sz="1800" dirty="0">
                <a:solidFill>
                  <a:schemeClr val="accent2"/>
                </a:solidFill>
              </a:rPr>
              <a:t>transition function</a:t>
            </a:r>
          </a:p>
          <a:p>
            <a:pPr marL="471487" lvl="1" indent="0">
              <a:buNone/>
            </a:pPr>
            <a:r>
              <a:rPr lang="en-US" altLang="en-US" sz="1800" dirty="0" smtClean="0"/>
              <a:t>     </a:t>
            </a:r>
            <a:r>
              <a:rPr lang="en-US" altLang="en-US" sz="1800" dirty="0" smtClean="0">
                <a:latin typeface="Symbol" panose="05050102010706020507" pitchFamily="18" charset="2"/>
              </a:rPr>
              <a:t>d (</a:t>
            </a:r>
            <a:r>
              <a:rPr lang="en-US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 dirty="0" smtClean="0">
                <a:latin typeface="Symbol" panose="05050102010706020507" pitchFamily="18" charset="2"/>
              </a:rPr>
              <a:t>)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consists of all states of </a:t>
            </a:r>
            <a:r>
              <a:rPr lang="en-US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there is a transition labelled ‘a’ from </a:t>
            </a:r>
            <a:r>
              <a:rPr lang="en-US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‘a’ is either </a:t>
            </a:r>
            <a:r>
              <a:rPr lang="el-GR" sz="1800" dirty="0"/>
              <a:t>ε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 symbol in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1600" dirty="0" smtClean="0"/>
              <a:t>Note: </a:t>
            </a:r>
          </a:p>
          <a:p>
            <a:pPr marL="0" indent="0">
              <a:buNone/>
            </a:pPr>
            <a:r>
              <a:rPr lang="en-IN" sz="1600" dirty="0" smtClean="0"/>
              <a:t>- Transition </a:t>
            </a:r>
            <a:r>
              <a:rPr lang="en-IN" sz="1600" dirty="0" smtClean="0"/>
              <a:t>in </a:t>
            </a:r>
            <a:r>
              <a:rPr lang="el-GR" sz="1600" dirty="0"/>
              <a:t>ε</a:t>
            </a:r>
            <a:r>
              <a:rPr lang="en-IN" sz="1600" dirty="0"/>
              <a:t> </a:t>
            </a:r>
            <a:r>
              <a:rPr lang="en-IN" sz="1600" dirty="0" smtClean="0"/>
              <a:t>– NFA is allowed to make a transition spontaneously without receiving an input symbol.</a:t>
            </a:r>
          </a:p>
          <a:p>
            <a:pPr marL="0" indent="0">
              <a:buNone/>
            </a:pPr>
            <a:r>
              <a:rPr lang="en-IN" sz="1600" dirty="0" smtClean="0"/>
              <a:t>- </a:t>
            </a:r>
            <a:r>
              <a:rPr lang="el-GR" sz="1600" dirty="0" smtClean="0"/>
              <a:t>ε</a:t>
            </a:r>
            <a:r>
              <a:rPr lang="en-IN" sz="1600" dirty="0" smtClean="0"/>
              <a:t>-NFA’s are closely related to regular expressions.</a:t>
            </a:r>
          </a:p>
          <a:p>
            <a:pPr marL="0" indent="0">
              <a:buNone/>
            </a:pPr>
            <a:r>
              <a:rPr lang="en-IN" sz="1600" dirty="0" smtClean="0"/>
              <a:t>- </a:t>
            </a:r>
            <a:r>
              <a:rPr lang="el-GR" sz="1600" dirty="0" smtClean="0"/>
              <a:t>ε</a:t>
            </a:r>
            <a:r>
              <a:rPr lang="en-IN" sz="1600" dirty="0" smtClean="0"/>
              <a:t>-NFA’s are useful in proving the equivalence between the classes of language accepted by finite automate and by regular expressions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973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Rough slide to Explain example of </a:t>
            </a:r>
            <a:r>
              <a:rPr lang="el-GR" sz="2800" dirty="0" smtClean="0"/>
              <a:t>ε</a:t>
            </a:r>
            <a:r>
              <a:rPr lang="en-IN" sz="2800" dirty="0" smtClean="0"/>
              <a:t>-NFA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1600" dirty="0"/>
              <a:t>ε </a:t>
            </a:r>
            <a:r>
              <a:rPr lang="en-IN" sz="1600" dirty="0" smtClean="0"/>
              <a:t>z</a:t>
            </a:r>
            <a:r>
              <a:rPr lang="en-IN" sz="1600" dirty="0" smtClean="0"/>
              <a:t>-NFA </a:t>
            </a:r>
            <a:r>
              <a:rPr lang="en-IN" sz="1600" dirty="0" smtClean="0"/>
              <a:t>that accepts decimal number consisting of</a:t>
            </a:r>
          </a:p>
          <a:p>
            <a:pPr marL="0" indent="0">
              <a:buNone/>
            </a:pPr>
            <a:r>
              <a:rPr lang="en-IN" sz="1600" dirty="0" err="1" smtClean="0"/>
              <a:t>i</a:t>
            </a:r>
            <a:r>
              <a:rPr lang="en-IN" sz="1600" dirty="0" smtClean="0"/>
              <a:t>. An optional + or - sign</a:t>
            </a:r>
          </a:p>
          <a:p>
            <a:pPr marL="0" indent="0">
              <a:buNone/>
            </a:pPr>
            <a:r>
              <a:rPr lang="en-IN" sz="1600" dirty="0" smtClean="0"/>
              <a:t>ii. A string of digits</a:t>
            </a:r>
          </a:p>
          <a:p>
            <a:pPr marL="0" indent="0">
              <a:buNone/>
            </a:pPr>
            <a:r>
              <a:rPr lang="en-IN" sz="1600" dirty="0" smtClean="0"/>
              <a:t>iii. A decimal point</a:t>
            </a:r>
          </a:p>
          <a:p>
            <a:pPr marL="0" indent="0">
              <a:buNone/>
            </a:pPr>
            <a:r>
              <a:rPr lang="en-IN" sz="1600" dirty="0" smtClean="0"/>
              <a:t>iv. Another string of digits. Either this string of digits or the string can be empty, but at least one of the two strings of digits must be non empty.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60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 smtClean="0"/>
              <a:t>Rough slide to Explain example of </a:t>
            </a:r>
            <a:r>
              <a:rPr lang="en-IN" sz="2000" dirty="0" smtClean="0"/>
              <a:t>NFA without </a:t>
            </a:r>
            <a:r>
              <a:rPr lang="el-GR" sz="2000" dirty="0" smtClean="0"/>
              <a:t>ε</a:t>
            </a:r>
            <a:r>
              <a:rPr lang="en-IN" sz="2000" dirty="0" smtClean="0"/>
              <a:t>-moves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1600" dirty="0"/>
              <a:t>ε </a:t>
            </a:r>
            <a:r>
              <a:rPr lang="en-IN" sz="1600" dirty="0" smtClean="0"/>
              <a:t>z</a:t>
            </a:r>
            <a:r>
              <a:rPr lang="en-IN" sz="1600" dirty="0" smtClean="0"/>
              <a:t>-NFA </a:t>
            </a:r>
            <a:r>
              <a:rPr lang="en-IN" sz="1600" dirty="0" smtClean="0"/>
              <a:t>that accepts decimal number consisting of</a:t>
            </a:r>
          </a:p>
          <a:p>
            <a:pPr marL="0" indent="0">
              <a:buNone/>
            </a:pPr>
            <a:r>
              <a:rPr lang="en-IN" sz="1600" dirty="0" err="1" smtClean="0"/>
              <a:t>i</a:t>
            </a:r>
            <a:r>
              <a:rPr lang="en-IN" sz="1600" dirty="0" smtClean="0"/>
              <a:t>. An optional + or - sign</a:t>
            </a:r>
          </a:p>
          <a:p>
            <a:pPr marL="0" indent="0">
              <a:buNone/>
            </a:pPr>
            <a:r>
              <a:rPr lang="en-IN" sz="1600" dirty="0" smtClean="0"/>
              <a:t>ii. A string of digits</a:t>
            </a:r>
          </a:p>
          <a:p>
            <a:pPr marL="0" indent="0">
              <a:buNone/>
            </a:pPr>
            <a:r>
              <a:rPr lang="en-IN" sz="1600" dirty="0" smtClean="0"/>
              <a:t>iii. A decimal point</a:t>
            </a:r>
          </a:p>
          <a:p>
            <a:pPr marL="0" indent="0">
              <a:buNone/>
            </a:pPr>
            <a:r>
              <a:rPr lang="en-IN" sz="1600" dirty="0" smtClean="0"/>
              <a:t>iv. Another string of digits. Either this string of digits or the string can be empty, but at least one of the two strings of digits must be non empty.</a:t>
            </a: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625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29496" y="-110616"/>
            <a:ext cx="7011438" cy="6605385"/>
            <a:chOff x="-29496" y="-110616"/>
            <a:chExt cx="7011438" cy="66053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3530" y="-313642"/>
              <a:ext cx="6605385" cy="70114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flipH="1">
              <a:off x="45719" y="4648200"/>
              <a:ext cx="2697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/>
                <a:t>NFA without </a:t>
              </a:r>
              <a:r>
                <a:rPr lang="en-IN" sz="1400" dirty="0"/>
                <a:t> </a:t>
              </a:r>
              <a:r>
                <a:rPr lang="el-GR" sz="1400" dirty="0" smtClean="0"/>
                <a:t>ε</a:t>
              </a:r>
              <a:r>
                <a:rPr lang="en-IN" sz="1400" dirty="0" smtClean="0"/>
                <a:t>-moves</a:t>
              </a:r>
              <a:endParaRPr lang="en-I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5632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15106" y="915193"/>
            <a:ext cx="6254749" cy="46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9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explain:</a:t>
            </a:r>
            <a:r>
              <a:rPr lang="el-GR" sz="2400" dirty="0" smtClean="0"/>
              <a:t>ε</a:t>
            </a:r>
            <a:r>
              <a:rPr lang="en-IN" sz="2400" dirty="0" smtClean="0"/>
              <a:t>-Closure or Empty closure 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/>
              <a:t>-Closure </a:t>
            </a:r>
            <a:r>
              <a:rPr lang="en-IN" sz="2400" dirty="0" smtClean="0"/>
              <a:t>of a state: It is a set of reachable states from a given state with </a:t>
            </a:r>
            <a:r>
              <a:rPr lang="el-GR" sz="2400" dirty="0"/>
              <a:t>ε</a:t>
            </a:r>
            <a:r>
              <a:rPr lang="en-IN" sz="2400" dirty="0" smtClean="0"/>
              <a:t>-Transitions.</a:t>
            </a:r>
          </a:p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 smtClean="0"/>
              <a:t>-Closure (</a:t>
            </a:r>
            <a:r>
              <a:rPr lang="en-IN" sz="2400" dirty="0" smtClean="0">
                <a:solidFill>
                  <a:srgbClr val="0000FF"/>
                </a:solidFill>
              </a:rPr>
              <a:t>q</a:t>
            </a:r>
            <a:r>
              <a:rPr lang="en-IN" sz="2400" dirty="0" smtClean="0"/>
              <a:t>) = </a:t>
            </a:r>
            <a:r>
              <a:rPr lang="en-IN" sz="2400" dirty="0" smtClean="0">
                <a:solidFill>
                  <a:srgbClr val="0000FF"/>
                </a:solidFill>
              </a:rPr>
              <a:t>q</a:t>
            </a:r>
            <a:r>
              <a:rPr lang="en-IN" sz="2400" dirty="0" smtClean="0"/>
              <a:t> U set of all states that can be     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reached with 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581400"/>
            <a:ext cx="40005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66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</a:t>
            </a:r>
            <a:r>
              <a:rPr lang="en-IN" dirty="0" smtClean="0"/>
              <a:t>-Closure or Empty closure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/>
              <a:t>-Closure </a:t>
            </a:r>
            <a:r>
              <a:rPr lang="en-IN" sz="2400" dirty="0" smtClean="0"/>
              <a:t>of a state: It is a set of reachable states from a given state with </a:t>
            </a:r>
            <a:r>
              <a:rPr lang="el-GR" sz="2400" dirty="0"/>
              <a:t>ε</a:t>
            </a:r>
            <a:r>
              <a:rPr lang="en-IN" sz="2400" dirty="0" smtClean="0"/>
              <a:t>-Transitions.</a:t>
            </a:r>
          </a:p>
          <a:p>
            <a:pPr marL="0" indent="0">
              <a:buNone/>
            </a:pPr>
            <a:r>
              <a:rPr lang="el-GR" sz="2400" dirty="0"/>
              <a:t>ε</a:t>
            </a:r>
            <a:r>
              <a:rPr lang="en-IN" sz="2400" dirty="0" smtClean="0"/>
              <a:t>-Closure (q) = q U set of all states that can be     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                      reached with </a:t>
            </a:r>
            <a:r>
              <a:rPr lang="el-GR" sz="2400" dirty="0" smtClean="0"/>
              <a:t>ε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80" y="3352800"/>
            <a:ext cx="3625088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581400"/>
            <a:ext cx="40005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Central Concepts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smtClean="0">
                <a:solidFill>
                  <a:srgbClr val="0000CC"/>
                </a:solidFill>
              </a:rPr>
              <a:t>Symbol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smtClean="0"/>
              <a:t>A symbol is a single object and is an abstract entity that has no meaning by itself.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smtClean="0"/>
              <a:t>It can be alphabet, character or special character</a:t>
            </a:r>
          </a:p>
        </p:txBody>
      </p:sp>
      <p:sp>
        <p:nvSpPr>
          <p:cNvPr id="26628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6629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BBB56A84-3ED6-4F58-9B18-303C70D5A7E1}" type="slidenum">
              <a:rPr lang="en-US" altLang="en-US">
                <a:solidFill>
                  <a:srgbClr val="FFFFFF"/>
                </a:solidFill>
              </a:rPr>
              <a:pPr/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Considering the following </a:t>
            </a:r>
            <a:r>
              <a:rPr lang="el-GR" sz="2400" dirty="0"/>
              <a:t>ε</a:t>
            </a:r>
            <a:r>
              <a:rPr lang="en-IN" sz="2400" dirty="0" smtClean="0"/>
              <a:t>–NFA , compute the </a:t>
            </a:r>
            <a:r>
              <a:rPr lang="el-GR" sz="2400" dirty="0" smtClean="0"/>
              <a:t>ε</a:t>
            </a:r>
            <a:r>
              <a:rPr lang="en-IN" sz="2400" dirty="0" smtClean="0"/>
              <a:t>-closure of the states q</a:t>
            </a:r>
            <a:r>
              <a:rPr lang="en-IN" sz="2400" baseline="-25000" dirty="0" smtClean="0"/>
              <a:t>0</a:t>
            </a:r>
            <a:r>
              <a:rPr lang="en-IN" sz="2400" dirty="0" smtClean="0"/>
              <a:t>, q</a:t>
            </a:r>
            <a:r>
              <a:rPr lang="en-IN" sz="2400" baseline="-25000" dirty="0" smtClean="0"/>
              <a:t>4</a:t>
            </a:r>
            <a:r>
              <a:rPr lang="en-IN" sz="2400" dirty="0" smtClean="0"/>
              <a:t> , q</a:t>
            </a:r>
            <a:r>
              <a:rPr lang="en-IN" sz="2400" baseline="-25000" dirty="0" smtClean="0"/>
              <a:t>1</a:t>
            </a:r>
            <a:endParaRPr lang="en-IN" sz="240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24200" y="2098564"/>
            <a:ext cx="5079416" cy="1711436"/>
            <a:chOff x="3124200" y="2098564"/>
            <a:chExt cx="5079416" cy="17114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2100262"/>
              <a:ext cx="5079416" cy="17097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57104" y="209856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q</a:t>
              </a:r>
              <a:r>
                <a:rPr lang="en-IN" b="1" baseline="-25000" dirty="0" smtClean="0"/>
                <a:t>3</a:t>
              </a:r>
              <a:endParaRPr lang="en-IN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5091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1"/>
          <a:stretch/>
        </p:blipFill>
        <p:spPr>
          <a:xfrm rot="16200000">
            <a:off x="-93713" y="812851"/>
            <a:ext cx="6240563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80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Converting </a:t>
            </a:r>
            <a:r>
              <a:rPr lang="el-GR" dirty="0"/>
              <a:t>ε</a:t>
            </a:r>
            <a:r>
              <a:rPr lang="en-IN" dirty="0" smtClean="0"/>
              <a:t>–NFA to DFA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/>
              <a:t>Conversion procedure is very close to Subset construction procedure</a:t>
            </a:r>
          </a:p>
          <a:p>
            <a:pPr marL="0" indent="0">
              <a:buNone/>
            </a:pPr>
            <a:r>
              <a:rPr lang="en-IN" sz="1600" dirty="0" smtClean="0"/>
              <a:t>Given </a:t>
            </a:r>
            <a:r>
              <a:rPr lang="en-IN" sz="1600" dirty="0"/>
              <a:t>an </a:t>
            </a:r>
            <a:r>
              <a:rPr lang="el-GR" sz="1600" dirty="0" smtClean="0"/>
              <a:t>ε</a:t>
            </a:r>
            <a:r>
              <a:rPr lang="en-IN" sz="1600" dirty="0" smtClean="0"/>
              <a:t>- NFA </a:t>
            </a:r>
            <a:r>
              <a:rPr lang="en-US" altLang="en-US" sz="1600" dirty="0" smtClean="0"/>
              <a:t>M</a:t>
            </a:r>
            <a:r>
              <a:rPr lang="en-US" altLang="en-US" sz="1600" baseline="-25000" dirty="0" smtClean="0"/>
              <a:t>E</a:t>
            </a:r>
            <a:r>
              <a:rPr lang="en-US" altLang="en-US" sz="1600" dirty="0" smtClean="0"/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(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e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Garamond" panose="02020404030301010803" pitchFamily="18" charset="0"/>
              </a:rPr>
              <a:t>,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,  </a:t>
            </a:r>
            <a:r>
              <a:rPr lang="en-US" altLang="en-US" sz="1600" dirty="0" smtClean="0">
                <a:latin typeface="Symbol" panose="05050102010706020507" pitchFamily="18" charset="2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e 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,</a:t>
            </a:r>
            <a:r>
              <a:rPr lang="en-US" altLang="en-US" sz="1600" dirty="0" smtClean="0">
                <a:latin typeface="Garamond" panose="02020404030301010803" pitchFamily="18" charset="0"/>
              </a:rPr>
              <a:t> 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e </a:t>
            </a:r>
            <a:r>
              <a:rPr lang="en-US" altLang="en-US" sz="1600" dirty="0" smtClean="0">
                <a:latin typeface="Garamond" panose="02020404030301010803" pitchFamily="18" charset="0"/>
              </a:rPr>
              <a:t>)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which accepts the language L, find an equivalent DFA </a:t>
            </a:r>
            <a:r>
              <a:rPr lang="en-US" altLang="en-US" sz="1600" dirty="0" smtClean="0"/>
              <a:t>M</a:t>
            </a:r>
            <a:r>
              <a:rPr lang="en-US" altLang="en-US" sz="1600" baseline="-25000" dirty="0" smtClean="0"/>
              <a:t>D</a:t>
            </a:r>
            <a:r>
              <a:rPr lang="en-US" altLang="en-US" sz="1600" dirty="0" smtClean="0"/>
              <a:t>= </a:t>
            </a:r>
            <a:r>
              <a:rPr lang="en-US" altLang="en-US" sz="1600" dirty="0">
                <a:latin typeface="Garamond" panose="02020404030301010803" pitchFamily="18" charset="0"/>
              </a:rPr>
              <a:t>(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,  </a:t>
            </a:r>
            <a:r>
              <a:rPr lang="en-US" altLang="en-US" sz="16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Garamond" panose="02020404030301010803" pitchFamily="18" charset="0"/>
              </a:rPr>
              <a:t>, </a:t>
            </a:r>
            <a:r>
              <a:rPr lang="en-US" altLang="en-US" sz="1600" dirty="0" err="1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, </a:t>
            </a:r>
            <a:r>
              <a:rPr lang="en-US" altLang="en-US" sz="1600" i="1" dirty="0" err="1" smtClean="0">
                <a:latin typeface="Garamond" panose="02020404030301010803" pitchFamily="18" charset="0"/>
              </a:rPr>
              <a:t>F</a:t>
            </a:r>
            <a:r>
              <a:rPr lang="en-US" altLang="en-US" sz="1600" i="1" baseline="-25000" dirty="0" err="1" smtClean="0">
                <a:latin typeface="Garamond" panose="02020404030301010803" pitchFamily="18" charset="0"/>
              </a:rPr>
              <a:t>d</a:t>
            </a:r>
            <a:r>
              <a:rPr lang="en-US" altLang="en-US" sz="1600" i="1" baseline="-25000" dirty="0" smtClean="0">
                <a:latin typeface="Garamond" panose="02020404030301010803" pitchFamily="18" charset="0"/>
              </a:rPr>
              <a:t> </a:t>
            </a:r>
            <a:r>
              <a:rPr lang="en-US" altLang="en-US" sz="1600" dirty="0" smtClean="0">
                <a:latin typeface="Garamond" panose="02020404030301010803" pitchFamily="18" charset="0"/>
              </a:rPr>
              <a:t>) </a:t>
            </a:r>
            <a:r>
              <a:rPr lang="en-US" altLang="en-US" sz="1600" dirty="0">
                <a:latin typeface="Garamond" panose="02020404030301010803" pitchFamily="18" charset="0"/>
              </a:rPr>
              <a:t>such that </a:t>
            </a:r>
            <a:r>
              <a:rPr lang="en-US" altLang="en-US" sz="1600" dirty="0" smtClean="0">
                <a:latin typeface="Garamond" panose="02020404030301010803" pitchFamily="18" charset="0"/>
              </a:rPr>
              <a:t>L(M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E</a:t>
            </a:r>
            <a:r>
              <a:rPr lang="en-US" altLang="en-US" sz="1600" dirty="0" smtClean="0">
                <a:latin typeface="Garamond" panose="02020404030301010803" pitchFamily="18" charset="0"/>
              </a:rPr>
              <a:t>) </a:t>
            </a:r>
            <a:r>
              <a:rPr lang="en-US" altLang="en-US" sz="1600" dirty="0">
                <a:latin typeface="Garamond" panose="02020404030301010803" pitchFamily="18" charset="0"/>
              </a:rPr>
              <a:t>=</a:t>
            </a:r>
            <a:r>
              <a:rPr lang="en-US" altLang="en-US" sz="1600" dirty="0" smtClean="0">
                <a:latin typeface="Garamond" panose="02020404030301010803" pitchFamily="18" charset="0"/>
              </a:rPr>
              <a:t>L(M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D</a:t>
            </a:r>
            <a:r>
              <a:rPr lang="en-US" altLang="en-US" sz="1600" dirty="0" smtClean="0">
                <a:latin typeface="Garamond" panose="02020404030301010803" pitchFamily="18" charset="0"/>
              </a:rPr>
              <a:t>)</a:t>
            </a:r>
          </a:p>
          <a:p>
            <a:pPr marL="0" indent="0">
              <a:buNone/>
            </a:pPr>
            <a:endParaRPr lang="en-US" altLang="en-US" sz="16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  <a:latin typeface="+mj-lt"/>
              </a:rPr>
              <a:t>Step-1: </a:t>
            </a:r>
            <a:r>
              <a:rPr lang="en-US" sz="1800" dirty="0" smtClean="0">
                <a:latin typeface="+mj-lt"/>
              </a:rPr>
              <a:t>If q</a:t>
            </a:r>
            <a:r>
              <a:rPr lang="en-US" sz="1800" baseline="-25000" dirty="0" smtClean="0">
                <a:latin typeface="+mj-lt"/>
              </a:rPr>
              <a:t>0</a:t>
            </a:r>
            <a:r>
              <a:rPr lang="en-US" sz="1800" dirty="0" smtClean="0">
                <a:latin typeface="+mj-lt"/>
              </a:rPr>
              <a:t> is start state of </a:t>
            </a:r>
            <a:r>
              <a:rPr lang="el-GR" sz="1800" dirty="0">
                <a:latin typeface="+mj-lt"/>
              </a:rPr>
              <a:t>ε–</a:t>
            </a:r>
            <a:r>
              <a:rPr lang="en-US" sz="1800" dirty="0" smtClean="0">
                <a:latin typeface="+mj-lt"/>
              </a:rPr>
              <a:t>NFA then </a:t>
            </a:r>
            <a:r>
              <a:rPr lang="el-GR" sz="1800" dirty="0" smtClean="0">
                <a:latin typeface="+mj-lt"/>
              </a:rPr>
              <a:t>ε</a:t>
            </a:r>
            <a:r>
              <a:rPr lang="en-IN" sz="1800" dirty="0" smtClean="0">
                <a:latin typeface="+mj-lt"/>
              </a:rPr>
              <a:t>-Closure(q</a:t>
            </a:r>
            <a:r>
              <a:rPr lang="en-IN" sz="1800" baseline="-25000" dirty="0" smtClean="0">
                <a:latin typeface="+mj-lt"/>
              </a:rPr>
              <a:t>0</a:t>
            </a:r>
            <a:r>
              <a:rPr lang="en-IN" sz="1800" dirty="0" smtClean="0">
                <a:latin typeface="+mj-lt"/>
              </a:rPr>
              <a:t>) is the start state of DFA i.e. , </a:t>
            </a:r>
            <a:r>
              <a:rPr lang="en-IN" sz="1800" dirty="0" err="1" smtClean="0">
                <a:latin typeface="+mj-lt"/>
              </a:rPr>
              <a:t>q</a:t>
            </a:r>
            <a:r>
              <a:rPr lang="en-IN" sz="1800" baseline="-25000" dirty="0" err="1" smtClean="0">
                <a:latin typeface="+mj-lt"/>
              </a:rPr>
              <a:t>d</a:t>
            </a:r>
            <a:r>
              <a:rPr lang="en-IN" sz="1800" dirty="0" smtClean="0">
                <a:latin typeface="+mj-lt"/>
              </a:rPr>
              <a:t> = </a:t>
            </a:r>
            <a:r>
              <a:rPr lang="el-GR" sz="1800" dirty="0" smtClean="0">
                <a:latin typeface="+mj-lt"/>
              </a:rPr>
              <a:t>ε</a:t>
            </a:r>
            <a:r>
              <a:rPr lang="en-IN" sz="1800" dirty="0" smtClean="0">
                <a:latin typeface="+mj-lt"/>
              </a:rPr>
              <a:t>-Closure (q</a:t>
            </a:r>
            <a:r>
              <a:rPr lang="en-IN" sz="1800" baseline="-25000" dirty="0" smtClean="0">
                <a:latin typeface="+mj-lt"/>
              </a:rPr>
              <a:t>0</a:t>
            </a:r>
            <a:r>
              <a:rPr lang="en-IN" sz="1800" dirty="0" smtClean="0">
                <a:latin typeface="+mj-lt"/>
              </a:rPr>
              <a:t>)</a:t>
            </a:r>
            <a:endParaRPr lang="en-US" sz="1800" dirty="0" smtClean="0">
              <a:latin typeface="+mj-lt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C00000"/>
                </a:solidFill>
                <a:latin typeface="+mj-lt"/>
              </a:rPr>
              <a:t>Step-2</a:t>
            </a:r>
            <a:r>
              <a:rPr lang="en-US" sz="1800" b="1" dirty="0">
                <a:solidFill>
                  <a:srgbClr val="C00000"/>
                </a:solidFill>
                <a:latin typeface="+mj-lt"/>
              </a:rPr>
              <a:t>: </a:t>
            </a:r>
            <a:r>
              <a:rPr lang="en-US" sz="1800" dirty="0" smtClean="0">
                <a:latin typeface="+mj-lt"/>
              </a:rPr>
              <a:t>Compute the transitions for DFA. Let </a:t>
            </a:r>
            <a:r>
              <a:rPr lang="en-IN" sz="1800" dirty="0">
                <a:latin typeface="+mj-lt"/>
              </a:rPr>
              <a:t>{q</a:t>
            </a:r>
            <a:r>
              <a:rPr lang="en-IN" sz="1800" baseline="-25000" dirty="0">
                <a:latin typeface="+mj-lt"/>
              </a:rPr>
              <a:t>i</a:t>
            </a:r>
            <a:r>
              <a:rPr lang="en-IN" sz="1800" dirty="0">
                <a:latin typeface="+mj-lt"/>
              </a:rPr>
              <a:t> , </a:t>
            </a:r>
            <a:r>
              <a:rPr lang="en-IN" sz="1800" dirty="0" err="1">
                <a:latin typeface="+mj-lt"/>
              </a:rPr>
              <a:t>q</a:t>
            </a:r>
            <a:r>
              <a:rPr lang="en-IN" sz="1800" baseline="-25000" dirty="0" err="1">
                <a:latin typeface="+mj-lt"/>
              </a:rPr>
              <a:t>j</a:t>
            </a:r>
            <a:r>
              <a:rPr lang="en-IN" sz="1800" dirty="0">
                <a:latin typeface="+mj-lt"/>
              </a:rPr>
              <a:t>, …</a:t>
            </a:r>
            <a:r>
              <a:rPr lang="en-IN" sz="1800" dirty="0" err="1">
                <a:latin typeface="+mj-lt"/>
              </a:rPr>
              <a:t>q</a:t>
            </a:r>
            <a:r>
              <a:rPr lang="en-IN" sz="1800" baseline="-25000" dirty="0" err="1">
                <a:latin typeface="+mj-lt"/>
              </a:rPr>
              <a:t>k</a:t>
            </a:r>
            <a:r>
              <a:rPr lang="en-IN" sz="1800" dirty="0">
                <a:latin typeface="+mj-lt"/>
              </a:rPr>
              <a:t>} </a:t>
            </a:r>
            <a:r>
              <a:rPr lang="en-IN" sz="1800" dirty="0" smtClean="0">
                <a:latin typeface="+mj-lt"/>
              </a:rPr>
              <a:t> </a:t>
            </a:r>
            <a:r>
              <a:rPr lang="en-IN" sz="1800" dirty="0" smtClean="0">
                <a:latin typeface="+mj-lt"/>
              </a:rPr>
              <a:t>be </a:t>
            </a:r>
            <a:r>
              <a:rPr lang="en-IN" sz="1800" dirty="0" smtClean="0">
                <a:latin typeface="+mj-lt"/>
              </a:rPr>
              <a:t>the state of </a:t>
            </a:r>
            <a:r>
              <a:rPr lang="en-IN" sz="1800" dirty="0" smtClean="0"/>
              <a:t>DFA. Then, the transitions from this state on ‘a’ i.e. </a:t>
            </a:r>
            <a:r>
              <a:rPr lang="en-US" altLang="en-US" sz="18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 smtClean="0"/>
              <a:t>} , a) is computed as shown below</a:t>
            </a:r>
          </a:p>
          <a:p>
            <a:pPr marL="0" indent="0">
              <a:buNone/>
            </a:pPr>
            <a:r>
              <a:rPr lang="en-IN" sz="1800" dirty="0" smtClean="0"/>
              <a:t>- Let </a:t>
            </a:r>
            <a:r>
              <a:rPr lang="en-US" altLang="en-US" sz="1800" dirty="0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</a:t>
            </a:r>
            <a:r>
              <a:rPr lang="en-IN" sz="1800" dirty="0" smtClean="0"/>
              <a:t>a) ={P</a:t>
            </a:r>
            <a:r>
              <a:rPr lang="en-IN" sz="1800" baseline="-25000" dirty="0" smtClean="0"/>
              <a:t>1</a:t>
            </a:r>
            <a:r>
              <a:rPr lang="en-IN" sz="1800" dirty="0" smtClean="0"/>
              <a:t>, P</a:t>
            </a:r>
            <a:r>
              <a:rPr lang="en-IN" sz="1800" baseline="-25000" dirty="0" smtClean="0"/>
              <a:t>2</a:t>
            </a:r>
            <a:r>
              <a:rPr lang="en-IN" sz="1800" dirty="0" smtClean="0"/>
              <a:t>,……P</a:t>
            </a:r>
            <a:r>
              <a:rPr lang="en-IN" sz="1800" baseline="-25000" dirty="0" smtClean="0"/>
              <a:t>m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- Then, take </a:t>
            </a:r>
            <a:r>
              <a:rPr lang="el-GR" sz="1800" dirty="0" smtClean="0"/>
              <a:t>ε</a:t>
            </a:r>
            <a:r>
              <a:rPr lang="en-IN" sz="1800" dirty="0" smtClean="0"/>
              <a:t>-Closure(</a:t>
            </a:r>
            <a:r>
              <a:rPr lang="en-IN" sz="1800" dirty="0"/>
              <a:t>{P</a:t>
            </a:r>
            <a:r>
              <a:rPr lang="en-IN" sz="1800" baseline="-25000" dirty="0"/>
              <a:t>1</a:t>
            </a:r>
            <a:r>
              <a:rPr lang="en-IN" sz="1800" dirty="0"/>
              <a:t>, P</a:t>
            </a:r>
            <a:r>
              <a:rPr lang="en-IN" sz="1800" baseline="-25000" dirty="0"/>
              <a:t>2</a:t>
            </a:r>
            <a:r>
              <a:rPr lang="en-IN" sz="1800" dirty="0"/>
              <a:t>,……P</a:t>
            </a:r>
            <a:r>
              <a:rPr lang="en-IN" sz="1800" baseline="-25000" dirty="0"/>
              <a:t>m</a:t>
            </a:r>
            <a:r>
              <a:rPr lang="en-IN" sz="1800" dirty="0" smtClean="0"/>
              <a:t>})</a:t>
            </a:r>
          </a:p>
          <a:p>
            <a:pPr marL="0" indent="0">
              <a:buNone/>
            </a:pPr>
            <a:r>
              <a:rPr lang="en-IN" sz="1800" dirty="0" smtClean="0"/>
              <a:t>Thus, </a:t>
            </a:r>
            <a:r>
              <a:rPr lang="en-US" altLang="en-US" sz="1800" dirty="0" err="1" smtClean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a) </a:t>
            </a:r>
            <a:r>
              <a:rPr lang="en-IN" sz="1800" dirty="0" smtClean="0"/>
              <a:t>= </a:t>
            </a:r>
            <a:r>
              <a:rPr lang="el-GR" sz="1800" dirty="0" smtClean="0"/>
              <a:t>ε</a:t>
            </a:r>
            <a:r>
              <a:rPr lang="en-IN" sz="1800" dirty="0" smtClean="0"/>
              <a:t>-Closure(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 dirty="0" smtClean="0"/>
              <a:t>({</a:t>
            </a:r>
            <a:r>
              <a:rPr lang="en-IN" sz="1800" dirty="0"/>
              <a:t>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, a) </a:t>
            </a:r>
            <a:r>
              <a:rPr lang="en-IN" sz="1800" dirty="0" smtClean="0"/>
              <a:t>)</a:t>
            </a:r>
            <a:endParaRPr lang="en-IN" sz="1800" dirty="0"/>
          </a:p>
          <a:p>
            <a:pPr marL="0" indent="0">
              <a:buNone/>
            </a:pPr>
            <a:r>
              <a:rPr lang="en-IN" sz="1800" b="1" dirty="0" smtClean="0">
                <a:solidFill>
                  <a:srgbClr val="C00000"/>
                </a:solidFill>
              </a:rPr>
              <a:t>Step-3: </a:t>
            </a:r>
            <a:r>
              <a:rPr lang="en-IN" sz="1800" dirty="0" smtClean="0"/>
              <a:t>If </a:t>
            </a:r>
            <a:r>
              <a:rPr lang="en-IN" sz="1800" dirty="0"/>
              <a:t>{q</a:t>
            </a:r>
            <a:r>
              <a:rPr lang="en-IN" sz="1800" baseline="-25000" dirty="0"/>
              <a:t>i</a:t>
            </a:r>
            <a:r>
              <a:rPr lang="en-IN" sz="1800" dirty="0"/>
              <a:t> 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} is </a:t>
            </a:r>
            <a:r>
              <a:rPr lang="en-IN" sz="1800" dirty="0" smtClean="0"/>
              <a:t>a </a:t>
            </a:r>
            <a:r>
              <a:rPr lang="en-IN" sz="1800" dirty="0"/>
              <a:t>state </a:t>
            </a:r>
            <a:r>
              <a:rPr lang="en-IN" sz="1800" dirty="0" smtClean="0"/>
              <a:t>in </a:t>
            </a:r>
            <a:r>
              <a:rPr lang="en-IN" sz="1800" dirty="0"/>
              <a:t>DFA </a:t>
            </a:r>
            <a:r>
              <a:rPr lang="en-IN" sz="1800" dirty="0" smtClean="0"/>
              <a:t>and if this set contains at least one final state of </a:t>
            </a:r>
            <a:r>
              <a:rPr lang="el-GR" sz="1800" dirty="0"/>
              <a:t>ε </a:t>
            </a:r>
            <a:r>
              <a:rPr lang="en-IN" sz="1800" dirty="0" smtClean="0"/>
              <a:t>-NFA , then {q</a:t>
            </a:r>
            <a:r>
              <a:rPr lang="en-IN" sz="1800" baseline="-25000" dirty="0" smtClean="0"/>
              <a:t>i</a:t>
            </a:r>
            <a:r>
              <a:rPr lang="en-IN" sz="1800" dirty="0" smtClean="0"/>
              <a:t> </a:t>
            </a:r>
            <a:r>
              <a:rPr lang="en-IN" sz="1800" dirty="0"/>
              <a:t>, </a:t>
            </a:r>
            <a:r>
              <a:rPr lang="en-IN" sz="1800" dirty="0" err="1"/>
              <a:t>q</a:t>
            </a:r>
            <a:r>
              <a:rPr lang="en-IN" sz="1800" baseline="-25000" dirty="0" err="1"/>
              <a:t>j</a:t>
            </a:r>
            <a:r>
              <a:rPr lang="en-IN" sz="1800" dirty="0"/>
              <a:t>, …</a:t>
            </a:r>
            <a:r>
              <a:rPr lang="en-IN" sz="1800" dirty="0" err="1"/>
              <a:t>q</a:t>
            </a:r>
            <a:r>
              <a:rPr lang="en-IN" sz="1800" baseline="-25000" dirty="0" err="1"/>
              <a:t>k</a:t>
            </a:r>
            <a:r>
              <a:rPr lang="en-IN" sz="1800" dirty="0"/>
              <a:t> </a:t>
            </a:r>
            <a:r>
              <a:rPr lang="en-IN" sz="1800" dirty="0" smtClean="0"/>
              <a:t>} is </a:t>
            </a:r>
            <a:r>
              <a:rPr lang="en-IN" sz="1800" dirty="0"/>
              <a:t>the final state of </a:t>
            </a:r>
            <a:r>
              <a:rPr lang="en-IN" sz="1800" dirty="0" smtClean="0"/>
              <a:t>DFA</a:t>
            </a:r>
            <a:endParaRPr lang="en-IN" sz="18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369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 smtClean="0"/>
              <a:t>Rough Slide to explain</a:t>
            </a:r>
            <a:br>
              <a:rPr lang="en-IN" sz="2400" dirty="0" smtClean="0"/>
            </a:br>
            <a:r>
              <a:rPr lang="en-IN" sz="2400" dirty="0" smtClean="0"/>
              <a:t>Converting </a:t>
            </a:r>
            <a:r>
              <a:rPr lang="en-IN" sz="2400" dirty="0"/>
              <a:t> </a:t>
            </a:r>
            <a:r>
              <a:rPr lang="el-GR" sz="2400" dirty="0" smtClean="0"/>
              <a:t>ε</a:t>
            </a:r>
            <a:r>
              <a:rPr lang="en-IN" sz="2400" dirty="0" smtClean="0"/>
              <a:t>-NFA to DFA</a:t>
            </a:r>
            <a:endParaRPr lang="en-IN" sz="24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331416"/>
              </p:ext>
            </p:extLst>
          </p:nvPr>
        </p:nvGraphicFramePr>
        <p:xfrm>
          <a:off x="33997" y="3097237"/>
          <a:ext cx="511360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06"/>
                <a:gridCol w="914400"/>
                <a:gridCol w="1066800"/>
                <a:gridCol w="1219200"/>
                <a:gridCol w="1066800"/>
              </a:tblGrid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smtClean="0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+ , -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.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0-9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 smtClean="0">
                          <a:solidFill>
                            <a:srgbClr val="003366"/>
                          </a:solidFill>
                        </a:rPr>
                        <a:t>ε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0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2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1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 ,q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4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2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5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4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{q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3</a:t>
                      </a:r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}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3920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q</a:t>
                      </a:r>
                      <a:r>
                        <a:rPr lang="en-IN" b="0" baseline="-25000" dirty="0" smtClean="0">
                          <a:solidFill>
                            <a:srgbClr val="003366"/>
                          </a:solidFill>
                        </a:rPr>
                        <a:t>5</a:t>
                      </a:r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∅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1" y="1205718"/>
            <a:ext cx="4918262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16" y="4377397"/>
            <a:ext cx="280616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 smtClean="0"/>
              <a:t>Rough Slide to explain</a:t>
            </a:r>
            <a:br>
              <a:rPr lang="en-IN" sz="1800" dirty="0" smtClean="0"/>
            </a:br>
            <a:r>
              <a:rPr lang="en-IN" sz="1800" dirty="0" smtClean="0"/>
              <a:t>Converting </a:t>
            </a:r>
            <a:r>
              <a:rPr lang="en-IN" sz="1800" dirty="0"/>
              <a:t> </a:t>
            </a:r>
            <a:r>
              <a:rPr lang="el-GR" sz="1800" dirty="0" smtClean="0"/>
              <a:t>ε</a:t>
            </a:r>
            <a:r>
              <a:rPr lang="en-IN" sz="1800" dirty="0" smtClean="0"/>
              <a:t>-NFA to DFA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255" y="914400"/>
            <a:ext cx="398145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65" y="388069"/>
            <a:ext cx="3081075" cy="1963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873" y="2290609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</a:t>
            </a:r>
            <a:r>
              <a:rPr lang="en-US" altLang="en-US" baseline="-25000" dirty="0"/>
              <a:t>D</a:t>
            </a:r>
            <a:r>
              <a:rPr lang="en-US" altLang="en-US" dirty="0"/>
              <a:t>= </a:t>
            </a:r>
            <a:r>
              <a:rPr lang="en-US" altLang="en-US" dirty="0">
                <a:latin typeface="Garamond" panose="02020404030301010803" pitchFamily="18" charset="0"/>
              </a:rPr>
              <a:t>(</a:t>
            </a:r>
            <a:r>
              <a:rPr lang="en-US" altLang="en-US" i="1" dirty="0" err="1">
                <a:latin typeface="Garamond" panose="02020404030301010803" pitchFamily="18" charset="0"/>
              </a:rPr>
              <a:t>Q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dirty="0">
                <a:latin typeface="Garamond" panose="02020404030301010803" pitchFamily="18" charset="0"/>
              </a:rPr>
              <a:t>,  </a:t>
            </a:r>
            <a:r>
              <a:rPr lang="en-US" altLang="en-US" dirty="0" err="1">
                <a:latin typeface="Symbol" panose="05050102010706020507" pitchFamily="18" charset="2"/>
              </a:rPr>
              <a:t>d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dirty="0" err="1">
                <a:latin typeface="Garamond" panose="02020404030301010803" pitchFamily="18" charset="0"/>
              </a:rPr>
              <a:t>q</a:t>
            </a:r>
            <a:r>
              <a:rPr lang="en-US" altLang="en-US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>
                <a:latin typeface="Garamond" panose="02020404030301010803" pitchFamily="18" charset="0"/>
              </a:rPr>
              <a:t>, </a:t>
            </a:r>
            <a:r>
              <a:rPr lang="en-US" altLang="en-US" i="1" dirty="0" err="1">
                <a:latin typeface="Garamond" panose="02020404030301010803" pitchFamily="18" charset="0"/>
              </a:rPr>
              <a:t>F</a:t>
            </a:r>
            <a:r>
              <a:rPr lang="en-US" altLang="en-US" i="1" baseline="-25000" dirty="0" err="1">
                <a:latin typeface="Garamond" panose="02020404030301010803" pitchFamily="18" charset="0"/>
              </a:rPr>
              <a:t>d</a:t>
            </a:r>
            <a:r>
              <a:rPr lang="en-US" altLang="en-US" i="1" baseline="-25000" dirty="0">
                <a:latin typeface="Garamond" panose="02020404030301010803" pitchFamily="18" charset="0"/>
              </a:rPr>
              <a:t> </a:t>
            </a:r>
            <a:r>
              <a:rPr lang="en-US" altLang="en-US" dirty="0" smtClean="0">
                <a:latin typeface="Garamond" panose="02020404030301010803" pitchFamily="18" charset="0"/>
              </a:rPr>
              <a:t>)</a:t>
            </a:r>
          </a:p>
          <a:p>
            <a:pPr marL="285750" indent="-285750">
              <a:buFont typeface="Symbol" panose="05050102010706020507" pitchFamily="18" charset="2"/>
              <a:buChar char="S"/>
            </a:pPr>
            <a:r>
              <a:rPr lang="en-US" altLang="en-US" dirty="0" smtClean="0">
                <a:latin typeface="Symbol" panose="05050102010706020507" pitchFamily="18" charset="2"/>
              </a:rPr>
              <a:t>= {. , + , - , 0, 1, 2, 3 ,4,5 ,6, 7, 8, 9}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34873" y="295656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q</a:t>
            </a:r>
            <a:r>
              <a:rPr lang="en-IN" baseline="-25000" dirty="0" err="1" smtClean="0"/>
              <a:t>d</a:t>
            </a:r>
            <a:r>
              <a:rPr lang="en-IN" dirty="0" smtClean="0"/>
              <a:t> = </a:t>
            </a:r>
            <a:r>
              <a:rPr lang="el-GR" dirty="0"/>
              <a:t>ε </a:t>
            </a:r>
            <a:r>
              <a:rPr lang="en-IN" dirty="0" smtClean="0"/>
              <a:t>-Closure(q</a:t>
            </a:r>
            <a:r>
              <a:rPr lang="en-IN" baseline="-25000" dirty="0" smtClean="0"/>
              <a:t>0</a:t>
            </a:r>
            <a:r>
              <a:rPr lang="en-IN" dirty="0" smtClean="0"/>
              <a:t>)</a:t>
            </a:r>
            <a:endParaRPr lang="en-IN" dirty="0"/>
          </a:p>
        </p:txBody>
      </p:sp>
      <p:graphicFrame>
        <p:nvGraphicFramePr>
          <p:cNvPr id="14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16074"/>
              </p:ext>
            </p:extLst>
          </p:nvPr>
        </p:nvGraphicFramePr>
        <p:xfrm>
          <a:off x="4252621" y="2338299"/>
          <a:ext cx="4804059" cy="265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789"/>
                <a:gridCol w="1085506"/>
                <a:gridCol w="1266423"/>
                <a:gridCol w="1447341"/>
              </a:tblGrid>
              <a:tr h="379664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dirty="0" err="1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800" b="0" baseline="-25000" dirty="0" err="1" smtClean="0">
                          <a:solidFill>
                            <a:srgbClr val="00336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+ , -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.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>
                          <a:solidFill>
                            <a:srgbClr val="003366"/>
                          </a:solidFill>
                        </a:rPr>
                        <a:t>0-9</a:t>
                      </a: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664">
                <a:tc>
                  <a:txBody>
                    <a:bodyPr/>
                    <a:lstStyle/>
                    <a:p>
                      <a:pPr algn="ctr"/>
                      <a:endParaRPr lang="en-IN" b="0" baseline="-25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371" y="208052"/>
            <a:ext cx="2296229" cy="20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 </a:t>
            </a:r>
            <a:r>
              <a:rPr lang="el-GR" dirty="0"/>
              <a:t>ε</a:t>
            </a:r>
            <a:r>
              <a:rPr lang="en-IN" dirty="0"/>
              <a:t>-NFA to DFA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48174" y="1780540"/>
            <a:ext cx="5606757" cy="42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 </a:t>
            </a:r>
            <a:r>
              <a:rPr lang="el-GR" dirty="0"/>
              <a:t>ε</a:t>
            </a:r>
            <a:r>
              <a:rPr lang="en-IN" dirty="0"/>
              <a:t>-NFA to </a:t>
            </a:r>
            <a:r>
              <a:rPr lang="en-IN" dirty="0" smtClean="0"/>
              <a:t>DFA (</a:t>
            </a:r>
            <a:r>
              <a:rPr lang="en-IN" dirty="0" err="1" smtClean="0"/>
              <a:t>Contd</a:t>
            </a:r>
            <a:r>
              <a:rPr lang="en-IN" dirty="0" smtClean="0"/>
              <a:t>…)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9044" y="335059"/>
            <a:ext cx="6034087" cy="72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Converting </a:t>
            </a:r>
            <a:r>
              <a:rPr lang="el-GR" b="1" dirty="0"/>
              <a:t>ε</a:t>
            </a:r>
            <a:r>
              <a:rPr lang="en-IN" b="1" dirty="0"/>
              <a:t>-</a:t>
            </a:r>
            <a:r>
              <a:rPr lang="en-IN" dirty="0"/>
              <a:t>NFA- to </a:t>
            </a:r>
            <a:r>
              <a:rPr lang="en-IN" dirty="0" smtClean="0"/>
              <a:t>DFA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b="6013"/>
          <a:stretch/>
        </p:blipFill>
        <p:spPr>
          <a:xfrm rot="5400000">
            <a:off x="758031" y="1062833"/>
            <a:ext cx="503713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5067" y="-259823"/>
            <a:ext cx="6282267" cy="70104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r="9494"/>
          <a:stretch/>
        </p:blipFill>
        <p:spPr>
          <a:xfrm>
            <a:off x="536575" y="381000"/>
            <a:ext cx="7467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229600" cy="5334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200" b="1" dirty="0" smtClean="0">
                <a:solidFill>
                  <a:srgbClr val="0000CC"/>
                </a:solidFill>
              </a:rPr>
              <a:t>Alphabet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An </a:t>
            </a:r>
            <a:r>
              <a:rPr lang="en-US" altLang="en-US" sz="2800" b="1" i="1" dirty="0" smtClean="0"/>
              <a:t>alphabet</a:t>
            </a:r>
            <a:r>
              <a:rPr lang="en-US" altLang="en-US" sz="2800" dirty="0" smtClean="0"/>
              <a:t> is a finite, nonempty set of symbols, </a:t>
            </a:r>
            <a:r>
              <a:rPr lang="el-GR" altLang="en-US" sz="28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(sigma) is used for an alphabet.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 For example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i="1" dirty="0" smtClean="0"/>
              <a:t>	{0, 1}</a:t>
            </a:r>
            <a:r>
              <a:rPr lang="en-US" altLang="en-US" sz="2800" dirty="0" smtClean="0"/>
              <a:t> is an alphabet with two symbols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</a:t>
            </a:r>
            <a:r>
              <a:rPr lang="en-US" altLang="en-US" sz="2800" i="1" dirty="0" smtClean="0"/>
              <a:t>{a, b}</a:t>
            </a:r>
            <a:r>
              <a:rPr lang="en-US" altLang="en-US" sz="2800" dirty="0" smtClean="0"/>
              <a:t> is another alphabet with two symbols, and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	English alphabet is also an alphabet</a:t>
            </a:r>
            <a:endParaRPr lang="en-US" altLang="en-US" sz="2800" dirty="0" smtClean="0">
              <a:cs typeface="Times New Roman" panose="02020603050405020304" pitchFamily="18" charset="0"/>
            </a:endParaRPr>
          </a:p>
          <a:p>
            <a:pPr lvl="3" eaLnBrk="1" hangingPunct="1">
              <a:lnSpc>
                <a:spcPct val="90000"/>
              </a:lnSpc>
            </a:pP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{0,1}, or </a:t>
            </a: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the binary alphabet</a:t>
            </a:r>
          </a:p>
          <a:p>
            <a:pPr lvl="3" eaLnBrk="1" hangingPunct="1">
              <a:lnSpc>
                <a:spcPct val="90000"/>
              </a:lnSpc>
            </a:pP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 = {</a:t>
            </a:r>
            <a:r>
              <a:rPr lang="en-US" altLang="en-US" dirty="0" err="1" smtClean="0">
                <a:cs typeface="Times New Roman" panose="02020603050405020304" pitchFamily="18" charset="0"/>
              </a:rPr>
              <a:t>a,b</a:t>
            </a:r>
            <a:r>
              <a:rPr lang="en-US" altLang="en-US" dirty="0" smtClean="0">
                <a:cs typeface="Times New Roman" panose="02020603050405020304" pitchFamily="18" charset="0"/>
              </a:rPr>
              <a:t>,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dirty="0" smtClean="0">
                <a:cs typeface="Times New Roman" panose="02020603050405020304" pitchFamily="18" charset="0"/>
              </a:rPr>
              <a:t>..z}, or </a:t>
            </a:r>
            <a:r>
              <a:rPr lang="el-GR" altLang="en-US" dirty="0" smtClean="0">
                <a:cs typeface="Times New Roman" panose="02020603050405020304" pitchFamily="18" charset="0"/>
              </a:rPr>
              <a:t>Σ</a:t>
            </a:r>
            <a:r>
              <a:rPr lang="en-US" altLang="en-US" dirty="0" smtClean="0">
                <a:cs typeface="Times New Roman" panose="02020603050405020304" pitchFamily="18" charset="0"/>
              </a:rPr>
              <a:t>=the set of all lower-case letters</a:t>
            </a:r>
          </a:p>
        </p:txBody>
      </p:sp>
      <p:sp>
        <p:nvSpPr>
          <p:cNvPr id="27652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7653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AB49D64E-6FDC-4BDD-ADEB-01C9E7955257}" type="slidenum">
              <a:rPr lang="en-US" altLang="en-US">
                <a:solidFill>
                  <a:srgbClr val="FFFFFF"/>
                </a:solidFill>
              </a:rPr>
              <a:pPr/>
              <a:t>18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r="5490"/>
          <a:stretch/>
        </p:blipFill>
        <p:spPr>
          <a:xfrm>
            <a:off x="596798" y="154858"/>
            <a:ext cx="7556602" cy="61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between DFA, NFA, </a:t>
            </a:r>
            <a:r>
              <a:rPr lang="el-GR" dirty="0" smtClean="0"/>
              <a:t>ε</a:t>
            </a:r>
            <a:r>
              <a:rPr lang="en-IN" dirty="0" smtClean="0"/>
              <a:t>-NFA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56573"/>
              </p:ext>
            </p:extLst>
          </p:nvPr>
        </p:nvGraphicFramePr>
        <p:xfrm>
          <a:off x="304800" y="1064572"/>
          <a:ext cx="8458200" cy="540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2819400"/>
                <a:gridCol w="2819400"/>
              </a:tblGrid>
              <a:tr h="362030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DFA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NFA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dirty="0" smtClean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-NFA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23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→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</a:t>
                      </a:r>
                      <a:r>
                        <a:rPr lang="en-US" altLang="en-US" sz="1300" baseline="-25000" dirty="0" smtClean="0"/>
                        <a:t>NFA</a:t>
                      </a:r>
                      <a:r>
                        <a:rPr lang="en-US" altLang="en-US" sz="1300" dirty="0" smtClean="0"/>
                        <a:t>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r>
                        <a:rPr lang="en-US" altLang="en-US" sz="1300" dirty="0" smtClean="0"/>
                        <a:t> (or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final states</a:t>
                      </a:r>
                      <a:r>
                        <a:rPr lang="en-US" altLang="en-US" sz="1300" dirty="0" smtClean="0"/>
                        <a:t>).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IN" sz="1300" dirty="0" smtClean="0"/>
                        <a:t>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→ 2</a:t>
                      </a:r>
                      <a:r>
                        <a:rPr lang="en-US" altLang="en-US" sz="1300" i="1" baseline="300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IN" sz="1300" baseline="0" dirty="0" smtClean="0"/>
                        <a:t> 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en-US" sz="1300" dirty="0" smtClean="0"/>
                        <a:t>M</a:t>
                      </a:r>
                      <a:r>
                        <a:rPr lang="en-US" altLang="en-US" sz="1300" baseline="-25000" dirty="0" smtClean="0"/>
                        <a:t>E</a:t>
                      </a:r>
                      <a:r>
                        <a:rPr lang="en-US" altLang="en-US" sz="1300" dirty="0" smtClean="0"/>
                        <a:t>=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)</a:t>
                      </a:r>
                      <a:r>
                        <a:rPr lang="en-US" altLang="en-US" sz="1300" dirty="0" smtClean="0"/>
                        <a:t> where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 Q</a:t>
                      </a:r>
                      <a:r>
                        <a:rPr lang="en-US" altLang="en-US" sz="1300" dirty="0" smtClean="0"/>
                        <a:t> is a finite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states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/>
                        <a:t> is an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alphabet set or input symbols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baseline="-25000" dirty="0" smtClean="0">
                          <a:latin typeface="Garamond" panose="02020404030301010803" pitchFamily="18" charset="0"/>
                        </a:rPr>
                        <a:t>0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Î</a:t>
                      </a:r>
                      <a:r>
                        <a:rPr lang="en-US" altLang="en-US" sz="1300" dirty="0" smtClean="0">
                          <a:latin typeface="MS Shell Dlg" panose="020B0604020202020204" pitchFamily="34" charset="0"/>
                        </a:rPr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the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initial (or start)state</a:t>
                      </a:r>
                    </a:p>
                    <a:p>
                      <a:pPr lvl="1"/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F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Í</a:t>
                      </a:r>
                      <a:r>
                        <a:rPr lang="en-US" altLang="en-US" sz="1300" dirty="0" smtClean="0"/>
                        <a:t>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 </a:t>
                      </a:r>
                      <a:r>
                        <a:rPr lang="en-US" altLang="en-US" sz="1300" dirty="0" smtClean="0"/>
                        <a:t>is a set of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accepting states</a:t>
                      </a:r>
                      <a:r>
                        <a:rPr lang="en-US" altLang="en-US" sz="1300" dirty="0" smtClean="0"/>
                        <a:t> (or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final states</a:t>
                      </a:r>
                      <a:r>
                        <a:rPr lang="en-US" altLang="en-US" sz="1300" dirty="0" smtClean="0"/>
                        <a:t>).</a:t>
                      </a:r>
                    </a:p>
                    <a:p>
                      <a:pPr lvl="1"/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: </a:t>
                      </a:r>
                      <a:r>
                        <a:rPr lang="en-US" altLang="en-US" sz="1300" i="1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n-US" altLang="en-US" sz="1300" dirty="0" smtClean="0"/>
                        <a:t>×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( </a:t>
                      </a:r>
                      <a:r>
                        <a:rPr lang="en-US" altLang="en-US" sz="130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 U </a:t>
                      </a:r>
                      <a:r>
                        <a:rPr lang="el-GR" sz="1300" dirty="0" smtClean="0"/>
                        <a:t>ε </a:t>
                      </a:r>
                      <a:r>
                        <a:rPr lang="en-IN" sz="1300" dirty="0" smtClean="0"/>
                        <a:t>) </a:t>
                      </a:r>
                      <a:r>
                        <a:rPr lang="en-US" altLang="en-US" sz="1300" dirty="0" smtClean="0">
                          <a:latin typeface="Garamond" panose="02020404030301010803" pitchFamily="18" charset="0"/>
                        </a:rPr>
                        <a:t>→ 2</a:t>
                      </a:r>
                      <a:r>
                        <a:rPr lang="en-US" altLang="en-US" sz="1300" i="1" baseline="30000" dirty="0" smtClean="0">
                          <a:latin typeface="Garamond" panose="02020404030301010803" pitchFamily="18" charset="0"/>
                        </a:rPr>
                        <a:t>Q</a:t>
                      </a:r>
                      <a:r>
                        <a:rPr lang="en-US" altLang="en-US" sz="1300" dirty="0" smtClean="0"/>
                        <a:t> is a </a:t>
                      </a:r>
                      <a:r>
                        <a:rPr lang="en-US" altLang="en-US" sz="1300" dirty="0" smtClean="0">
                          <a:solidFill>
                            <a:schemeClr val="accent2"/>
                          </a:solidFill>
                        </a:rPr>
                        <a:t>transition function</a:t>
                      </a:r>
                      <a:r>
                        <a:rPr lang="en-US" altLang="en-US" sz="1300" dirty="0" smtClean="0"/>
                        <a:t> 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72177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If a string w is accepted by DFA from state</a:t>
                      </a:r>
                      <a:r>
                        <a:rPr lang="en-IN" sz="1300" b="0" baseline="0" dirty="0" smtClean="0">
                          <a:solidFill>
                            <a:schemeClr val="tx1"/>
                          </a:solidFill>
                        </a:rPr>
                        <a:t> q, there will be exactly one path labelled w starting at q. Therefore, to determine if a string is accepted, it is sufficient to check for this one path. Following this path, if the machine is in final state, we say that the string w is accepted. Otherwise, the string is rejected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If a string w is accepted by NFA from state</a:t>
                      </a:r>
                      <a:r>
                        <a:rPr lang="en-IN" sz="1300" b="0" baseline="0" dirty="0" smtClean="0">
                          <a:solidFill>
                            <a:schemeClr val="tx1"/>
                          </a:solidFill>
                        </a:rPr>
                        <a:t> q, there will be many paths labelled w. Therefore, to determine if a string is accepted, it is necessary to check all these paths to see whether on or more terminate at final state. Following these path, if we reach a final state,  the string is accepted else the string is rejected.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l-GR" sz="1300" dirty="0" smtClean="0"/>
                        <a:t>ε</a:t>
                      </a:r>
                      <a:r>
                        <a:rPr lang="en-IN" sz="1300" dirty="0" smtClean="0"/>
                        <a:t>-NFA,</a:t>
                      </a:r>
                      <a:r>
                        <a:rPr lang="en-IN" sz="1300" baseline="0" dirty="0" smtClean="0"/>
                        <a:t> there may be many paths labelled w along with </a:t>
                      </a:r>
                      <a:r>
                        <a:rPr lang="el-GR" sz="1300" dirty="0" smtClean="0"/>
                        <a:t>ε</a:t>
                      </a:r>
                      <a:r>
                        <a:rPr lang="en-IN" sz="1300" dirty="0" smtClean="0"/>
                        <a:t> and all must be checked to see whether one or more terminate at final state.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baseline="0" dirty="0" smtClean="0"/>
                        <a:t>If the final state is reached, the given string w is accepted by the machine else it is rejected by the machine.</a:t>
                      </a:r>
                    </a:p>
                    <a:p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5850"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Difficult to construct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Easy to construct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b="0" dirty="0" smtClean="0">
                          <a:solidFill>
                            <a:schemeClr val="tx1"/>
                          </a:solidFill>
                        </a:rPr>
                        <a:t>Easy to construct using regular expression</a:t>
                      </a:r>
                      <a:endParaRPr lang="en-IN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3463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Search using Automata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4863"/>
          <a:stretch/>
        </p:blipFill>
        <p:spPr>
          <a:xfrm rot="16200000">
            <a:off x="463476" y="1341510"/>
            <a:ext cx="5072064" cy="47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56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700088" y="1421966"/>
            <a:ext cx="6581775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43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5119" y="51594"/>
            <a:ext cx="6643687" cy="69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6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63424" y="-471727"/>
            <a:ext cx="6234112" cy="78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494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53946" y="-291810"/>
            <a:ext cx="4267200" cy="72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33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Thanks for Listening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3200400"/>
            <a:ext cx="8382000" cy="1600200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Look </a:t>
            </a:r>
            <a:r>
              <a:rPr lang="en-US" altLang="en-US" sz="2000" dirty="0"/>
              <a:t>for updates at </a:t>
            </a:r>
            <a:r>
              <a:rPr lang="en-US" altLang="en-US" sz="2000" dirty="0" smtClean="0"/>
              <a:t>Course </a:t>
            </a:r>
            <a:r>
              <a:rPr lang="en-US" altLang="en-US" sz="2000" dirty="0"/>
              <a:t>Webpage:</a:t>
            </a:r>
          </a:p>
          <a:p>
            <a:pPr algn="ctr">
              <a:lnSpc>
                <a:spcPct val="80000"/>
              </a:lnSpc>
            </a:pPr>
            <a:r>
              <a:rPr lang="en-US" altLang="en-US" sz="1900" dirty="0">
                <a:hlinkClick r:id="rId3"/>
              </a:rPr>
              <a:t>https://</a:t>
            </a:r>
            <a:r>
              <a:rPr lang="en-US" altLang="en-US" sz="1900" dirty="0" smtClean="0">
                <a:hlinkClick r:id="rId3"/>
              </a:rPr>
              <a:t>sites.google.com/site/drvumadevi/teaching/tfc-jan-may-20</a:t>
            </a:r>
            <a:r>
              <a:rPr lang="en-US" altLang="en-US" sz="1900" dirty="0" smtClean="0"/>
              <a:t>20</a:t>
            </a:r>
          </a:p>
          <a:p>
            <a:pPr algn="ctr">
              <a:lnSpc>
                <a:spcPct val="80000"/>
              </a:lnSpc>
            </a:pPr>
            <a:endParaRPr lang="en-US" altLang="en-US" sz="2000" dirty="0" smtClean="0"/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No </a:t>
            </a:r>
            <a:r>
              <a:rPr lang="en-US" altLang="en-US" sz="2000" dirty="0"/>
              <a:t>need to remember </a:t>
            </a:r>
            <a:r>
              <a:rPr lang="en-US" altLang="en-US" sz="2000" dirty="0" smtClean="0"/>
              <a:t>the </a:t>
            </a:r>
            <a:r>
              <a:rPr lang="en-US" altLang="en-US" sz="2000" dirty="0"/>
              <a:t>webpage </a:t>
            </a:r>
            <a:r>
              <a:rPr lang="en-US" altLang="en-US" sz="2000" dirty="0" smtClean="0"/>
              <a:t>URL</a:t>
            </a:r>
            <a:endParaRPr lang="en-US" altLang="en-US" sz="2000" dirty="0"/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 Do </a:t>
            </a:r>
            <a:r>
              <a:rPr lang="en-US" altLang="en-US" sz="2000" dirty="0">
                <a:solidFill>
                  <a:srgbClr val="0000CC"/>
                </a:solidFill>
              </a:rPr>
              <a:t>Google </a:t>
            </a:r>
            <a:r>
              <a:rPr lang="en-US" altLang="en-US" sz="2000" dirty="0" smtClean="0">
                <a:solidFill>
                  <a:srgbClr val="0000CC"/>
                </a:solidFill>
              </a:rPr>
              <a:t>Search -</a:t>
            </a:r>
            <a:r>
              <a:rPr lang="en-US" altLang="en-US" sz="2000" dirty="0" smtClean="0">
                <a:solidFill>
                  <a:srgbClr val="0000CC"/>
                </a:solidFill>
                <a:sym typeface="Wingdings" pitchFamily="2" charset="2"/>
              </a:rPr>
              <a:t></a:t>
            </a:r>
            <a:r>
              <a:rPr lang="en-US" altLang="en-US" sz="2000" dirty="0" smtClean="0">
                <a:solidFill>
                  <a:srgbClr val="0000CC"/>
                </a:solidFill>
              </a:rPr>
              <a:t> </a:t>
            </a:r>
            <a:r>
              <a:rPr lang="en-US" altLang="en-US" sz="2000" dirty="0" smtClean="0"/>
              <a:t>– “</a:t>
            </a:r>
            <a:r>
              <a:rPr lang="en-US" altLang="en-US" sz="2000" dirty="0" err="1" smtClean="0">
                <a:solidFill>
                  <a:srgbClr val="C00000"/>
                </a:solidFill>
              </a:rPr>
              <a:t>Umadevi</a:t>
            </a:r>
            <a:r>
              <a:rPr lang="en-US" altLang="en-US" sz="2000" dirty="0" smtClean="0">
                <a:solidFill>
                  <a:srgbClr val="C00000"/>
                </a:solidFill>
              </a:rPr>
              <a:t> BMS</a:t>
            </a:r>
            <a:r>
              <a:rPr lang="en-US" altLang="en-US" sz="2000" dirty="0" smtClean="0"/>
              <a:t>”,  you will find</a:t>
            </a:r>
          </a:p>
          <a:p>
            <a:pPr algn="ctr">
              <a:lnSpc>
                <a:spcPct val="80000"/>
              </a:lnSpc>
            </a:pPr>
            <a:r>
              <a:rPr lang="en-US" altLang="en-US" sz="2000" dirty="0" smtClean="0"/>
              <a:t>teaching webpage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7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Homework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1. Obtain </a:t>
            </a:r>
            <a:r>
              <a:rPr lang="en-IN" sz="2400" dirty="0"/>
              <a:t>a DFA to accept strings of 0’s , 1’s  and  2’s beginning with a ‘0’ followed by odd number of 1’s and ending with ‘2</a:t>
            </a:r>
            <a:r>
              <a:rPr lang="en-IN" sz="2400" dirty="0" smtClean="0"/>
              <a:t>’</a:t>
            </a:r>
          </a:p>
          <a:p>
            <a:pPr marL="0" indent="0">
              <a:buNone/>
            </a:pP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2. Construct </a:t>
            </a:r>
            <a:r>
              <a:rPr lang="en-IN" sz="2400" dirty="0"/>
              <a:t>DFA for the following language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={0, 1}</a:t>
            </a:r>
          </a:p>
          <a:p>
            <a:pPr marL="0" indent="0">
              <a:buNone/>
            </a:pPr>
            <a:r>
              <a:rPr lang="en-IN" sz="2400" dirty="0"/>
              <a:t>L={w / w is even length and begins with ‘01’</a:t>
            </a:r>
            <a:endParaRPr lang="en-IN" sz="28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241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Obtain a DFA to accept strings of 0’s , 1’s  and  2’s beginning with a ‘0’ followed by odd number of 1’s and ending with ‘2’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34467" y="1738970"/>
            <a:ext cx="2979465" cy="48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String</a:t>
            </a:r>
            <a:endParaRPr lang="en-US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305800" cy="498792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A </a:t>
            </a:r>
            <a:r>
              <a:rPr lang="en-US" altLang="en-US" sz="2800" b="1" i="1" dirty="0" smtClean="0">
                <a:cs typeface="Times New Roman" panose="02020603050405020304" pitchFamily="18" charset="0"/>
              </a:rPr>
              <a:t>string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is a finite sequence of symbols chosen from some alphabet. e.g. 01101 is a string from the binary alphabet </a:t>
            </a:r>
            <a:r>
              <a:rPr lang="el-GR" altLang="en-US" sz="28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= {0,1}.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The number of symbols in a </a:t>
            </a:r>
            <a:r>
              <a:rPr lang="en-US" altLang="en-US" sz="2800" i="1" dirty="0" smtClean="0"/>
              <a:t>string</a:t>
            </a:r>
            <a:r>
              <a:rPr lang="en-US" altLang="en-US" sz="2800" dirty="0" smtClean="0"/>
              <a:t> is called the  </a:t>
            </a:r>
            <a:r>
              <a:rPr lang="en-US" altLang="en-US" sz="2800" b="1" i="1" u="sng" dirty="0" smtClean="0"/>
              <a:t>length of a string</a:t>
            </a:r>
            <a:r>
              <a:rPr lang="en-US" altLang="en-US" sz="2800" b="1" i="1" dirty="0" smtClean="0"/>
              <a:t>.</a:t>
            </a:r>
            <a:r>
              <a:rPr lang="en-US" altLang="en-US" sz="2800" dirty="0" smtClean="0"/>
              <a:t> e.g. 011101 has length 5 and the number of symbols are 2. The standard notation for the length of a string </a:t>
            </a:r>
            <a:r>
              <a:rPr lang="en-US" altLang="en-US" sz="2800" i="1" dirty="0" smtClean="0"/>
              <a:t>w</a:t>
            </a:r>
            <a:r>
              <a:rPr lang="en-US" altLang="en-US" sz="2800" dirty="0" smtClean="0"/>
              <a:t> is |</a:t>
            </a:r>
            <a:r>
              <a:rPr lang="en-US" altLang="en-US" sz="2800" i="1" dirty="0" smtClean="0"/>
              <a:t>w</a:t>
            </a:r>
            <a:r>
              <a:rPr lang="en-US" altLang="en-US" sz="2800" dirty="0" smtClean="0"/>
              <a:t>|. e.g.  |011| = 3 </a:t>
            </a:r>
            <a:endParaRPr lang="en-US" altLang="en-US" sz="2800" dirty="0" smtClean="0">
              <a:cs typeface="Times New Roman" panose="02020603050405020304" pitchFamily="18" charset="0"/>
            </a:endParaRPr>
          </a:p>
        </p:txBody>
      </p:sp>
      <p:sp>
        <p:nvSpPr>
          <p:cNvPr id="28676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86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8C2293FC-8379-497F-B496-234959EE81C9}" type="slidenum">
              <a:rPr lang="en-US" altLang="en-US">
                <a:solidFill>
                  <a:srgbClr val="FFFFFF"/>
                </a:solidFill>
              </a:rPr>
              <a:pPr/>
              <a:t>19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What is the complement of the language accepted by the NFA shown below? Assume ∑ = {a} and ε is the empty string </a:t>
            </a:r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endParaRPr lang="en-IN" sz="1800" dirty="0"/>
          </a:p>
          <a:p>
            <a:endParaRPr lang="en-IN" sz="1800" dirty="0" smtClean="0"/>
          </a:p>
          <a:p>
            <a:r>
              <a:rPr lang="en-IN" sz="1800" dirty="0"/>
              <a:t>(A) Φ</a:t>
            </a:r>
            <a:br>
              <a:rPr lang="en-IN" sz="1800" dirty="0"/>
            </a:br>
            <a:r>
              <a:rPr lang="en-IN" sz="1800" dirty="0"/>
              <a:t>(B) ε</a:t>
            </a:r>
            <a:br>
              <a:rPr lang="en-IN" sz="1800" dirty="0"/>
            </a:br>
            <a:r>
              <a:rPr lang="en-IN" sz="1800" dirty="0"/>
              <a:t>(C) a</a:t>
            </a:r>
            <a:br>
              <a:rPr lang="en-IN" sz="1800" dirty="0"/>
            </a:br>
            <a:r>
              <a:rPr lang="en-IN" sz="1800" dirty="0"/>
              <a:t>(D) {a, ε}</a:t>
            </a:r>
          </a:p>
          <a:p>
            <a:r>
              <a:rPr lang="en-IN" sz="1800" dirty="0"/>
              <a:t>Answer (B)</a:t>
            </a:r>
            <a:br>
              <a:rPr lang="en-IN" sz="1800" dirty="0"/>
            </a:br>
            <a:r>
              <a:rPr lang="en-IN" sz="1800" dirty="0"/>
              <a:t>The given alphabet ∑ contains only one symbol {a} and the given NFA accepts all strings with any number of occurrences of ‘a’. In other words, the NFA accepts a+. Therefore complement of the language accepted by automata is empty string.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190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3" y="2057400"/>
            <a:ext cx="43624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4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2800" dirty="0" smtClean="0"/>
              <a:t>Unit-1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200400"/>
            <a:ext cx="7010400" cy="1600200"/>
          </a:xfrm>
        </p:spPr>
        <p:txBody>
          <a:bodyPr/>
          <a:lstStyle/>
          <a:p>
            <a:pPr algn="just"/>
            <a:r>
              <a:rPr lang="en-IN" sz="1800" b="1" dirty="0" smtClean="0"/>
              <a:t>Introduction to Finite Automata</a:t>
            </a:r>
            <a:endParaRPr lang="en-US" sz="1800" dirty="0" smtClean="0"/>
          </a:p>
          <a:p>
            <a:pPr algn="just"/>
            <a:r>
              <a:rPr lang="en-IN" sz="1800" dirty="0" smtClean="0"/>
              <a:t>Introduction to Finite Automata, Central Concepts of Automata Theory, Deterministic Finite Automata (DFA), Nondeterministic Finite Automata (NFA), Finite Automata with Epsilon Transition, An Application Text Search</a:t>
            </a:r>
            <a:r>
              <a:rPr lang="en-US" sz="1800" dirty="0" smtClean="0"/>
              <a:t>.</a:t>
            </a:r>
            <a:endParaRPr lang="en-US" altLang="en-US" sz="18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C519-89AB-4890-8F92-601590506CB9}" type="datetime3">
              <a:rPr lang="en-US" smtClean="0"/>
              <a:t>23 April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C653A-8BE1-4A16-A754-27859D86C4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</a:rPr>
              <a:t>String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8792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cs typeface="Times New Roman" panose="02020603050405020304" pitchFamily="18" charset="0"/>
              </a:rPr>
              <a:t>The </a:t>
            </a:r>
            <a:r>
              <a:rPr lang="en-US" altLang="en-US" sz="2400" b="1" i="1" dirty="0" smtClean="0">
                <a:cs typeface="Times New Roman" panose="02020603050405020304" pitchFamily="18" charset="0"/>
              </a:rPr>
              <a:t>empty string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(also called null string) is the string with length zero. That is, it has no symbols. It is denoted with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(epsilon), that may be chosen from any alphabet whatsoever. Thus |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| = 0.</a:t>
            </a:r>
            <a:endParaRPr lang="el-GR" altLang="en-US" sz="240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endParaRPr lang="el-GR" altLang="en-US" sz="2000" dirty="0" smtClean="0">
              <a:cs typeface="Times New Roman" panose="02020603050405020304" pitchFamily="18" charset="0"/>
            </a:endParaRPr>
          </a:p>
        </p:txBody>
      </p:sp>
      <p:sp>
        <p:nvSpPr>
          <p:cNvPr id="29700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5865F721-E52F-443A-BCE3-FCD74920A2BA}" type="slidenum">
              <a:rPr lang="en-US" altLang="en-US">
                <a:solidFill>
                  <a:srgbClr val="FFFFFF"/>
                </a:solidFill>
              </a:rPr>
              <a:pPr/>
              <a:t>20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1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Central Concepts: </a:t>
            </a:r>
            <a:r>
              <a:rPr lang="en-US" altLang="en-US" b="1" dirty="0" smtClean="0">
                <a:solidFill>
                  <a:srgbClr val="0000CC"/>
                </a:solidFill>
              </a:rPr>
              <a:t>String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001000" cy="4987925"/>
          </a:xfrm>
        </p:spPr>
        <p:txBody>
          <a:bodyPr/>
          <a:lstStyle/>
          <a:p>
            <a:pPr marL="471487" lvl="1" indent="0" eaLnBrk="1" hangingPunct="1">
              <a:lnSpc>
                <a:spcPct val="80000"/>
              </a:lnSpc>
              <a:buNone/>
            </a:pPr>
            <a:r>
              <a:rPr lang="en-US" altLang="en-US" sz="2400" b="1" i="1" dirty="0" smtClean="0">
                <a:cs typeface="Times New Roman" panose="02020603050405020304" pitchFamily="18" charset="0"/>
              </a:rPr>
              <a:t>Powers of an Alphabet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: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If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an alphabet, we define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k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to be the set of strings of length k, each of whose symbols is in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 e.g.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0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}.  </a:t>
            </a:r>
          </a:p>
          <a:p>
            <a:pPr marL="471487" lvl="1" indent="0" eaLnBrk="1" hangingPunct="1">
              <a:lnSpc>
                <a:spcPct val="80000"/>
              </a:lnSpc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If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{0,1}, then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{0,1}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{00,01,10,11}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 {000,001,010,011,100,101,110,111}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The set of all strings over an alphabet is denoted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*. For instance, {0,1}* = 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,0,1,00,01,10,11,000,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.}. Put another way,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0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 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	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+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=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1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2  </a:t>
            </a:r>
            <a:r>
              <a:rPr lang="en-US" altLang="en-US" sz="2400" dirty="0" smtClean="0">
                <a:latin typeface="Tahoma" panose="020B0604030504040204" pitchFamily="34" charset="0"/>
              </a:rPr>
              <a:t>U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  <a:endParaRPr lang="el-GR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29700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5865F721-E52F-443A-BCE3-FCD74920A2BA}" type="slidenum">
              <a:rPr lang="en-US" altLang="en-US">
                <a:solidFill>
                  <a:srgbClr val="FFFFFF"/>
                </a:solidFill>
              </a:rPr>
              <a:pPr/>
              <a:t>21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153400" cy="4191000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en-US" altLang="en-US" sz="3600" b="1" dirty="0" smtClean="0">
                <a:solidFill>
                  <a:srgbClr val="0000CC"/>
                </a:solidFill>
              </a:rPr>
              <a:t>Strings</a:t>
            </a:r>
          </a:p>
          <a:p>
            <a:pPr lvl="1" algn="just" eaLnBrk="1" hangingPunct="1"/>
            <a:r>
              <a:rPr lang="en-US" altLang="en-US" sz="2800" b="1" i="1" dirty="0" smtClean="0"/>
              <a:t>Concatenation of Strings</a:t>
            </a:r>
            <a:r>
              <a:rPr lang="en-US" altLang="en-US" sz="2800" dirty="0" smtClean="0"/>
              <a:t>: Let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 and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 be strings. Then </a:t>
            </a:r>
            <a:r>
              <a:rPr lang="en-US" altLang="en-US" sz="2800" i="1" dirty="0" err="1" smtClean="0"/>
              <a:t>xy</a:t>
            </a:r>
            <a:r>
              <a:rPr lang="en-US" altLang="en-US" sz="2800" dirty="0" smtClean="0"/>
              <a:t> denotes the string obtained by concatenating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 with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, that is, </a:t>
            </a:r>
            <a:r>
              <a:rPr lang="en-US" altLang="en-US" sz="2800" i="1" dirty="0" err="1" smtClean="0"/>
              <a:t>xy</a:t>
            </a:r>
            <a:r>
              <a:rPr lang="en-US" altLang="en-US" sz="2800" dirty="0" smtClean="0"/>
              <a:t> is the string obtained by appending the sequence </a:t>
            </a:r>
            <a:r>
              <a:rPr lang="en-US" altLang="en-US" sz="2800" dirty="0" err="1" smtClean="0"/>
              <a:t>os</a:t>
            </a:r>
            <a:r>
              <a:rPr lang="en-US" altLang="en-US" sz="2800" dirty="0" smtClean="0"/>
              <a:t> symbols of </a:t>
            </a:r>
            <a:r>
              <a:rPr lang="en-US" altLang="en-US" sz="2800" i="1" dirty="0" smtClean="0"/>
              <a:t>y</a:t>
            </a:r>
            <a:r>
              <a:rPr lang="en-US" altLang="en-US" sz="2800" dirty="0" smtClean="0"/>
              <a:t> to that of </a:t>
            </a:r>
            <a:r>
              <a:rPr lang="en-US" altLang="en-US" sz="2800" i="1" dirty="0" smtClean="0"/>
              <a:t>x</a:t>
            </a:r>
            <a:r>
              <a:rPr lang="en-US" altLang="en-US" sz="2800" dirty="0" smtClean="0"/>
              <a:t>. e.g. if </a:t>
            </a:r>
            <a:r>
              <a:rPr lang="en-US" altLang="en-US" sz="2800" i="1" dirty="0" smtClean="0"/>
              <a:t>x = </a:t>
            </a:r>
            <a:r>
              <a:rPr lang="en-US" altLang="en-US" sz="2800" i="1" dirty="0" err="1" smtClean="0"/>
              <a:t>aab</a:t>
            </a:r>
            <a:r>
              <a:rPr lang="en-US" altLang="en-US" sz="2800" dirty="0" smtClean="0"/>
              <a:t> and </a:t>
            </a:r>
            <a:r>
              <a:rPr lang="en-US" altLang="en-US" sz="2800" i="1" dirty="0" smtClean="0"/>
              <a:t>y = </a:t>
            </a:r>
            <a:r>
              <a:rPr lang="en-US" altLang="en-US" sz="2800" i="1" dirty="0" err="1" smtClean="0"/>
              <a:t>bbab</a:t>
            </a:r>
            <a:r>
              <a:rPr lang="en-US" altLang="en-US" sz="2800" dirty="0" smtClean="0"/>
              <a:t>, then </a:t>
            </a:r>
            <a:r>
              <a:rPr lang="en-US" altLang="en-US" sz="2800" i="1" dirty="0" err="1" smtClean="0"/>
              <a:t>xy</a:t>
            </a:r>
            <a:r>
              <a:rPr lang="en-US" altLang="en-US" sz="2800" i="1" dirty="0" smtClean="0"/>
              <a:t> = </a:t>
            </a:r>
            <a:r>
              <a:rPr lang="en-US" altLang="en-US" sz="2800" i="1" dirty="0" err="1" smtClean="0"/>
              <a:t>aabbbab</a:t>
            </a:r>
            <a:r>
              <a:rPr lang="en-US" altLang="en-US" sz="2800" dirty="0" smtClean="0"/>
              <a:t>. Note that </a:t>
            </a:r>
            <a:r>
              <a:rPr lang="en-US" altLang="en-US" sz="2800" i="1" dirty="0" err="1" smtClean="0"/>
              <a:t>xy</a:t>
            </a:r>
            <a:r>
              <a:rPr lang="en-US" altLang="en-US" sz="2800" i="1" dirty="0" smtClean="0"/>
              <a:t> </a:t>
            </a:r>
            <a:r>
              <a:rPr lang="en-US" altLang="en-US" sz="2800" i="1" dirty="0" smtClean="0">
                <a:cs typeface="Times New Roman" panose="02020603050405020304" pitchFamily="18" charset="0"/>
              </a:rPr>
              <a:t>≠ </a:t>
            </a:r>
            <a:r>
              <a:rPr lang="en-US" altLang="en-US" sz="2800" i="1" dirty="0" err="1" smtClean="0">
                <a:cs typeface="Times New Roman" panose="02020603050405020304" pitchFamily="18" charset="0"/>
              </a:rPr>
              <a:t>yx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72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30725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30726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5592763"/>
            <a:ext cx="533400" cy="457200"/>
          </a:xfrm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151221C3-F09F-4B18-814A-8A725FDA45A2}" type="slidenum">
              <a:rPr lang="en-US" altLang="en-US">
                <a:solidFill>
                  <a:srgbClr val="FFFFFF"/>
                </a:solidFill>
              </a:rPr>
              <a:pPr/>
              <a:t>22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Central Concepts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79248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3200" b="1" dirty="0" smtClean="0">
                <a:solidFill>
                  <a:srgbClr val="0000CC"/>
                </a:solidFill>
              </a:rPr>
              <a:t>Languages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i="1" dirty="0" smtClean="0"/>
              <a:t>language</a:t>
            </a:r>
            <a:r>
              <a:rPr lang="en-US" altLang="en-US" sz="2400" dirty="0" smtClean="0"/>
              <a:t> is a set of strings over an alphabet. Thus </a:t>
            </a:r>
            <a:r>
              <a:rPr lang="en-US" altLang="en-US" sz="2400" i="1" dirty="0" smtClean="0"/>
              <a:t>{a, ab, baa}</a:t>
            </a:r>
            <a:r>
              <a:rPr lang="en-US" altLang="en-US" sz="2400" dirty="0" smtClean="0"/>
              <a:t> is a language (over alphabet </a:t>
            </a:r>
            <a:r>
              <a:rPr lang="en-US" altLang="en-US" sz="2400" i="1" dirty="0" smtClean="0"/>
              <a:t>{a, b}</a:t>
            </a:r>
            <a:r>
              <a:rPr lang="en-US" altLang="en-US" sz="2400" dirty="0" smtClean="0"/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A set of strings all of  which are chosen from some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, where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 particular alphabet, is called a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language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 If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is an alphabet, and L   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baseline="30000" dirty="0" smtClean="0">
                <a:cs typeface="Times New Roman" panose="02020603050405020304" pitchFamily="18" charset="0"/>
              </a:rPr>
              <a:t>*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, then L is a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language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over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smtClean="0">
                <a:cs typeface="Times New Roman" panose="02020603050405020304" pitchFamily="18" charset="0"/>
              </a:rPr>
              <a:t>An example is English, where the collection of legal English words is a set of strings over the alphabet that consists of all the letters.</a:t>
            </a:r>
            <a:endParaRPr lang="en-US" altLang="en-US" sz="2000" baseline="30000" dirty="0" smtClean="0">
              <a:cs typeface="Times New Roman" panose="02020603050405020304" pitchFamily="18" charset="0"/>
            </a:endParaRPr>
          </a:p>
        </p:txBody>
      </p:sp>
      <p:sp>
        <p:nvSpPr>
          <p:cNvPr id="1029" name="Date Placeholder 2"/>
          <p:cNvSpPr>
            <a:spLocks noGrp="1"/>
          </p:cNvSpPr>
          <p:nvPr>
            <p:ph type="dt" sz="quarter" idx="10"/>
          </p:nvPr>
        </p:nvSpPr>
        <p:spPr bwMode="auto">
          <a:xfrm rot="16200000">
            <a:off x="7810500" y="1752600"/>
            <a:ext cx="19050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1030" name="Footer Placeholder 1"/>
          <p:cNvSpPr>
            <a:spLocks noGrp="1"/>
          </p:cNvSpPr>
          <p:nvPr>
            <p:ph type="ftr" sz="quarter" idx="11"/>
          </p:nvPr>
        </p:nvSpPr>
        <p:spPr bwMode="auto">
          <a:xfrm rot="16200000">
            <a:off x="7315200" y="3200400"/>
            <a:ext cx="2895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1031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5562600"/>
            <a:ext cx="574675" cy="457200"/>
          </a:xfrm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D3BC83F6-474C-4488-8346-89C39E15740B}" type="slidenum">
              <a:rPr lang="en-US" altLang="en-US">
                <a:solidFill>
                  <a:srgbClr val="FFFFFF"/>
                </a:solidFill>
              </a:rPr>
              <a:pPr/>
              <a:t>23</a:t>
            </a:fld>
            <a:endParaRPr lang="en-US" altLang="en-US">
              <a:solidFill>
                <a:srgbClr val="FFFFFF"/>
              </a:solidFill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596255"/>
              </p:ext>
            </p:extLst>
          </p:nvPr>
        </p:nvGraphicFramePr>
        <p:xfrm>
          <a:off x="6019800" y="2933700"/>
          <a:ext cx="277813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Equation" r:id="rId4" imgW="152268" imgH="152268" progId="Equation.3">
                  <p:embed/>
                </p:oleObj>
              </mc:Choice>
              <mc:Fallback>
                <p:oleObj name="Equation" r:id="rId4" imgW="152268" imgH="152268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33700"/>
                        <a:ext cx="277813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3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={0,1}. Write down possible strings of the Language, L, which is defined as follows: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L={w | w consists of equal number of 0’s and 1’s}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 </a:t>
            </a:r>
            <a:endParaRPr lang="en-IN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5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={0,1}. Write down possible strings of the Language, L, which is defined as follows: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L={w | w consists of equal number of 0’s and 1’s}</a:t>
            </a:r>
          </a:p>
          <a:p>
            <a:pPr marL="0" indent="0">
              <a:buNone/>
            </a:pPr>
            <a:r>
              <a:rPr lang="en-IN" altLang="en-US" sz="2400" dirty="0" smtClean="0">
                <a:cs typeface="Times New Roman" panose="02020603050405020304" pitchFamily="18" charset="0"/>
              </a:rPr>
              <a:t> </a:t>
            </a:r>
            <a:endParaRPr lang="en-IN" altLang="en-US" sz="2400" dirty="0"/>
          </a:p>
          <a:p>
            <a:pPr marL="0" indent="0">
              <a:buNone/>
            </a:pPr>
            <a:r>
              <a:rPr lang="en-IN" sz="2400" b="1" dirty="0" smtClean="0"/>
              <a:t>Answer:</a:t>
            </a:r>
          </a:p>
          <a:p>
            <a:pPr marL="0" indent="0">
              <a:buNone/>
            </a:pPr>
            <a:r>
              <a:rPr lang="en-IN" sz="2400" dirty="0" smtClean="0"/>
              <a:t>L={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ε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, 01, 10, 1100, 0011, 0101, 1010, 0011010,……..}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3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8707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Examples of Languages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0772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language of all strings consisting of </a:t>
            </a:r>
            <a:r>
              <a:rPr lang="en-US" altLang="en-US" sz="2800" i="1" dirty="0" smtClean="0"/>
              <a:t>n</a:t>
            </a:r>
            <a:r>
              <a:rPr lang="en-US" altLang="en-US" sz="2800" dirty="0" smtClean="0"/>
              <a:t> 0’s followed by </a:t>
            </a:r>
            <a:r>
              <a:rPr lang="en-US" altLang="en-US" sz="2800" i="1" dirty="0" smtClean="0"/>
              <a:t>n</a:t>
            </a:r>
            <a:r>
              <a:rPr lang="en-US" altLang="en-US" sz="2800" dirty="0" smtClean="0"/>
              <a:t> 1’s, for some n 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≥ 0: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</a:t>
            </a:r>
            <a:r>
              <a:rPr lang="el-GR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, 01, 0011, 000111,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The set of strings of 0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s and 1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s with an equal number of each: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</a:t>
            </a:r>
            <a:r>
              <a:rPr lang="el-GR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ε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, 01,10,0011,0101,1001,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>
                <a:cs typeface="Times New Roman" panose="02020603050405020304" pitchFamily="18" charset="0"/>
              </a:rPr>
              <a:t>The set of binary numbers whose value is a prime: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{10, 11, 101,111,1011</a:t>
            </a:r>
            <a:r>
              <a:rPr lang="en-US" altLang="en-US" sz="24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400" dirty="0" smtClean="0">
                <a:solidFill>
                  <a:srgbClr val="0000CC"/>
                </a:solidFill>
                <a:cs typeface="Times New Roman" panose="02020603050405020304" pitchFamily="18" charset="0"/>
              </a:rPr>
              <a:t>..}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Note: The only important constraint on what can be a language is that all alphabets are finite, although they can have an infinite number of strings.</a:t>
            </a:r>
            <a:endParaRPr lang="el-GR" altLang="en-US" sz="2400" dirty="0" smtClean="0">
              <a:cs typeface="Times New Roman" panose="02020603050405020304" pitchFamily="18" charset="0"/>
            </a:endParaRPr>
          </a:p>
        </p:txBody>
      </p:sp>
      <p:sp>
        <p:nvSpPr>
          <p:cNvPr id="31748" name="Date Placeholder 2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Dr. Abdus Salam</a:t>
            </a:r>
          </a:p>
        </p:txBody>
      </p:sp>
      <p:sp>
        <p:nvSpPr>
          <p:cNvPr id="31749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mtClean="0">
                <a:solidFill>
                  <a:schemeClr val="bg2"/>
                </a:solidFill>
              </a:rPr>
              <a:t>Theory of Automata by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</a:rPr>
              <a:t>1.</a:t>
            </a:r>
            <a:fld id="{E87E9C7D-9928-4C84-9008-F1F45504FA64}" type="slidenum">
              <a:rPr lang="en-US" altLang="en-US">
                <a:solidFill>
                  <a:srgbClr val="FFFFFF"/>
                </a:solidFill>
              </a:rPr>
              <a:pPr/>
              <a:t>26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Central Concepts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Alphabet: A set of Symbols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Strings: A list of symbols from an alphabet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Language: A set of strings from the same alphabet.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304800" y="304800"/>
            <a:ext cx="82073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400" dirty="0" smtClean="0">
                <a:latin typeface="Gill Sans MT" panose="020B0502020104020203" pitchFamily="34" charset="0"/>
              </a:rPr>
              <a:t>Types of Finite Automata</a:t>
            </a:r>
            <a:endParaRPr lang="en-US" altLang="en-US" sz="4400" dirty="0">
              <a:latin typeface="Gill Sans MT" panose="020B0502020104020203" pitchFamily="34" charset="0"/>
            </a:endParaRPr>
          </a:p>
        </p:txBody>
      </p:sp>
      <p:sp>
        <p:nvSpPr>
          <p:cNvPr id="20483" name="Line 5"/>
          <p:cNvSpPr>
            <a:spLocks noChangeShapeType="1"/>
          </p:cNvSpPr>
          <p:nvPr/>
        </p:nvSpPr>
        <p:spPr bwMode="auto">
          <a:xfrm>
            <a:off x="395288" y="5949950"/>
            <a:ext cx="835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675648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 smtClean="0">
                <a:ea typeface="新細明體" panose="02020500000000000000" pitchFamily="18" charset="-120"/>
              </a:rPr>
              <a:t>Formal Definition of Deterministic Finite </a:t>
            </a:r>
            <a:r>
              <a:rPr lang="en-US" altLang="zh-TW" sz="2400" dirty="0">
                <a:ea typeface="新細明體" panose="02020500000000000000" pitchFamily="18" charset="-120"/>
              </a:rPr>
              <a:t>A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utomata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200" dirty="0" smtClean="0"/>
              <a:t>A </a:t>
            </a:r>
            <a:r>
              <a:rPr lang="en-US" altLang="en-US" sz="3200" dirty="0">
                <a:solidFill>
                  <a:schemeClr val="accent2"/>
                </a:solidFill>
              </a:rPr>
              <a:t>D</a:t>
            </a:r>
            <a:r>
              <a:rPr lang="en-US" altLang="en-US" sz="3200" dirty="0" smtClean="0">
                <a:solidFill>
                  <a:schemeClr val="accent2"/>
                </a:solidFill>
              </a:rPr>
              <a:t>eterministic </a:t>
            </a:r>
            <a:r>
              <a:rPr lang="en-US" altLang="en-US" sz="3200" dirty="0">
                <a:solidFill>
                  <a:schemeClr val="accent2"/>
                </a:solidFill>
              </a:rPr>
              <a:t>F</a:t>
            </a:r>
            <a:r>
              <a:rPr lang="en-US" altLang="en-US" sz="3200" dirty="0" smtClean="0">
                <a:solidFill>
                  <a:schemeClr val="accent2"/>
                </a:solidFill>
              </a:rPr>
              <a:t>inite </a:t>
            </a:r>
            <a:r>
              <a:rPr lang="en-US" altLang="en-US" sz="3200" dirty="0">
                <a:solidFill>
                  <a:schemeClr val="accent2"/>
                </a:solidFill>
              </a:rPr>
              <a:t>A</a:t>
            </a:r>
            <a:r>
              <a:rPr lang="en-US" altLang="en-US" sz="3200" dirty="0" smtClean="0">
                <a:solidFill>
                  <a:schemeClr val="accent2"/>
                </a:solidFill>
              </a:rPr>
              <a:t>utomaton</a:t>
            </a:r>
            <a:r>
              <a:rPr lang="en-US" altLang="en-US" sz="3200" dirty="0" smtClean="0"/>
              <a:t> (DFA) is a 5-tuple system </a:t>
            </a:r>
          </a:p>
          <a:p>
            <a:pPr marL="0" indent="0">
              <a:buNone/>
            </a:pPr>
            <a:r>
              <a:rPr lang="en-US" altLang="en-US" sz="3200" dirty="0" smtClean="0"/>
              <a:t>M= </a:t>
            </a:r>
            <a:r>
              <a:rPr lang="en-US" altLang="en-US" sz="3200" dirty="0" smtClean="0">
                <a:latin typeface="Garamond" panose="02020404030301010803" pitchFamily="18" charset="0"/>
              </a:rPr>
              <a:t>(</a:t>
            </a:r>
            <a:r>
              <a:rPr lang="en-US" altLang="en-US" sz="32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dirty="0" smtClean="0">
                <a:latin typeface="Symbol" panose="05050102010706020507" pitchFamily="18" charset="2"/>
              </a:rPr>
              <a:t>S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dirty="0" smtClean="0">
                <a:latin typeface="Symbol" panose="05050102010706020507" pitchFamily="18" charset="2"/>
              </a:rPr>
              <a:t>d</a:t>
            </a:r>
            <a:r>
              <a:rPr lang="en-US" altLang="en-US" sz="3200" dirty="0" smtClean="0">
                <a:latin typeface="Garamond" panose="02020404030301010803" pitchFamily="18" charset="0"/>
              </a:rPr>
              <a:t>, q</a:t>
            </a:r>
            <a:r>
              <a:rPr lang="en-US" altLang="en-US" sz="32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3200" dirty="0" smtClean="0">
                <a:latin typeface="Garamond" panose="02020404030301010803" pitchFamily="18" charset="0"/>
              </a:rPr>
              <a:t>, </a:t>
            </a:r>
            <a:r>
              <a:rPr lang="en-US" altLang="en-US" sz="3200" i="1" dirty="0" smtClean="0">
                <a:latin typeface="Garamond" panose="02020404030301010803" pitchFamily="18" charset="0"/>
              </a:rPr>
              <a:t>F</a:t>
            </a:r>
            <a:r>
              <a:rPr lang="en-US" altLang="en-US" sz="3200" dirty="0" smtClean="0">
                <a:latin typeface="Garamond" panose="02020404030301010803" pitchFamily="18" charset="0"/>
              </a:rPr>
              <a:t>)</a:t>
            </a:r>
            <a:r>
              <a:rPr lang="en-US" altLang="en-US" sz="3200" dirty="0" smtClean="0"/>
              <a:t> where</a:t>
            </a:r>
          </a:p>
          <a:p>
            <a:pPr lvl="1"/>
            <a:r>
              <a:rPr lang="en-US" altLang="en-US" sz="2800" i="1" dirty="0" smtClean="0">
                <a:latin typeface="Garamond" panose="02020404030301010803" pitchFamily="18" charset="0"/>
              </a:rPr>
              <a:t> Q</a:t>
            </a:r>
            <a:r>
              <a:rPr lang="en-US" altLang="en-US" sz="2800" dirty="0" smtClean="0"/>
              <a:t> is a finite set of </a:t>
            </a:r>
            <a:r>
              <a:rPr lang="en-US" altLang="en-US" sz="2800" dirty="0" smtClean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S</a:t>
            </a:r>
            <a:r>
              <a:rPr lang="en-US" altLang="en-US" sz="2800" dirty="0" smtClean="0"/>
              <a:t> is an </a:t>
            </a:r>
            <a:r>
              <a:rPr lang="en-US" altLang="en-US" sz="2800" dirty="0" smtClean="0">
                <a:solidFill>
                  <a:schemeClr val="accent2"/>
                </a:solidFill>
              </a:rPr>
              <a:t>alphabet set or input symbols</a:t>
            </a:r>
          </a:p>
          <a:p>
            <a:pPr lvl="1"/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d</a:t>
            </a:r>
            <a:r>
              <a:rPr lang="en-US" altLang="en-US" sz="2800" dirty="0" smtClean="0">
                <a:latin typeface="Garamond" panose="02020404030301010803" pitchFamily="18" charset="0"/>
              </a:rPr>
              <a:t>: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/>
              <a:t>×</a:t>
            </a:r>
            <a:r>
              <a:rPr lang="en-US" altLang="en-US" sz="2800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latin typeface="Garamond" panose="02020404030301010803" pitchFamily="18" charset="0"/>
              </a:rPr>
              <a:t> →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/>
              <a:t> is a </a:t>
            </a:r>
            <a:r>
              <a:rPr lang="en-US" altLang="en-US" sz="2800" dirty="0" smtClean="0">
                <a:solidFill>
                  <a:schemeClr val="accent2"/>
                </a:solidFill>
              </a:rPr>
              <a:t>transition function</a:t>
            </a:r>
          </a:p>
          <a:p>
            <a:pPr lvl="1"/>
            <a:r>
              <a:rPr lang="en-US" altLang="en-US" sz="2800" i="1" dirty="0" smtClean="0">
                <a:latin typeface="Garamond" panose="02020404030301010803" pitchFamily="18" charset="0"/>
              </a:rPr>
              <a:t> </a:t>
            </a:r>
            <a:r>
              <a:rPr lang="en-US" altLang="en-US" sz="2800" dirty="0" smtClean="0">
                <a:latin typeface="Garamond" panose="02020404030301010803" pitchFamily="18" charset="0"/>
              </a:rPr>
              <a:t>q</a:t>
            </a:r>
            <a:r>
              <a:rPr lang="en-US" altLang="en-US" sz="2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latin typeface="Symbol" panose="05050102010706020507" pitchFamily="18" charset="2"/>
              </a:rPr>
              <a:t>Î</a:t>
            </a:r>
            <a:r>
              <a:rPr lang="en-US" altLang="en-US" sz="2800" dirty="0" smtClean="0">
                <a:latin typeface="MS Shell Dlg" panose="020B0604020202020204" pitchFamily="34" charset="0"/>
              </a:rPr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2800" dirty="0" smtClean="0"/>
              <a:t> is the </a:t>
            </a:r>
            <a:r>
              <a:rPr lang="en-US" altLang="en-US" sz="2800" dirty="0" smtClean="0">
                <a:solidFill>
                  <a:schemeClr val="accent2"/>
                </a:solidFill>
              </a:rPr>
              <a:t>initial (or start)state</a:t>
            </a:r>
          </a:p>
          <a:p>
            <a:pPr lvl="1"/>
            <a:r>
              <a:rPr lang="en-US" altLang="en-US" sz="2800" dirty="0" smtClean="0"/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2800" dirty="0" smtClean="0">
                <a:latin typeface="Symbol" panose="05050102010706020507" pitchFamily="18" charset="2"/>
              </a:rPr>
              <a:t>Í</a:t>
            </a:r>
            <a:r>
              <a:rPr lang="en-US" altLang="en-US" sz="2800" dirty="0" smtClean="0"/>
              <a:t> </a:t>
            </a:r>
            <a:r>
              <a:rPr lang="en-US" altLang="en-US" sz="2800" i="1" dirty="0" smtClean="0">
                <a:latin typeface="Garamond" panose="02020404030301010803" pitchFamily="18" charset="0"/>
              </a:rPr>
              <a:t>Q </a:t>
            </a:r>
            <a:r>
              <a:rPr lang="en-US" altLang="en-US" sz="2800" dirty="0" smtClean="0"/>
              <a:t>is a set of </a:t>
            </a:r>
            <a:r>
              <a:rPr lang="en-US" altLang="en-US" sz="2800" dirty="0" smtClean="0">
                <a:solidFill>
                  <a:schemeClr val="accent2"/>
                </a:solidFill>
              </a:rPr>
              <a:t>accepting states</a:t>
            </a:r>
            <a:r>
              <a:rPr lang="en-US" altLang="en-US" sz="2800" dirty="0" smtClean="0"/>
              <a:t> (or </a:t>
            </a:r>
            <a:r>
              <a:rPr lang="en-US" altLang="en-US" sz="2800" dirty="0" smtClean="0">
                <a:solidFill>
                  <a:schemeClr val="accent2"/>
                </a:solidFill>
              </a:rPr>
              <a:t>final states</a:t>
            </a:r>
            <a:r>
              <a:rPr lang="en-US" altLang="en-US" sz="2800" dirty="0" smtClean="0"/>
              <a:t>).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948610" y="4357688"/>
            <a:ext cx="533400" cy="5334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7639048" y="4662488"/>
            <a:ext cx="309562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8024810" y="4392613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191000" y="5375275"/>
            <a:ext cx="533400" cy="5334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267200" y="5451475"/>
            <a:ext cx="381000" cy="3810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7200" y="5410200"/>
            <a:ext cx="298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34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Theory of Computation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The field is divided into Three major Branches</a:t>
            </a: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33600"/>
            <a:ext cx="6297613" cy="35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6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800" dirty="0" smtClean="0"/>
              <a:t>Construct a Deterministic Finite Automata (DFA) to recognize all odd number a’s given the alphabet set as </a:t>
            </a:r>
            <a:r>
              <a:rPr lang="el-GR" altLang="en-US" sz="2800" dirty="0">
                <a:cs typeface="Times New Roman" panose="02020603050405020304" pitchFamily="18" charset="0"/>
              </a:rPr>
              <a:t>Σ</a:t>
            </a:r>
            <a:r>
              <a:rPr lang="en-IN" altLang="en-US" sz="2800" dirty="0">
                <a:cs typeface="Times New Roman" panose="02020603050405020304" pitchFamily="18" charset="0"/>
              </a:rPr>
              <a:t> </a:t>
            </a:r>
            <a:r>
              <a:rPr lang="en-IN" altLang="en-US" sz="2800" dirty="0" smtClean="0">
                <a:cs typeface="Times New Roman" panose="02020603050405020304" pitchFamily="18" charset="0"/>
              </a:rPr>
              <a:t>={a}</a:t>
            </a:r>
          </a:p>
          <a:p>
            <a:pPr marL="0" indent="0">
              <a:buNone/>
            </a:pPr>
            <a:endParaRPr lang="en-I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 smtClean="0">
                <a:cs typeface="Times New Roman" panose="02020603050405020304" pitchFamily="18" charset="0"/>
              </a:rPr>
              <a:t>Note: For DFA construction specific steps to be followed cannot be generalized for all computational problems.</a:t>
            </a:r>
          </a:p>
          <a:p>
            <a:pPr marL="0" indent="0">
              <a:buNone/>
            </a:pPr>
            <a:r>
              <a:rPr lang="en-IN" sz="1800" dirty="0" smtClean="0">
                <a:cs typeface="Times New Roman" panose="02020603050405020304" pitchFamily="18" charset="0"/>
              </a:rPr>
              <a:t>But to get started, we will follow some steps. </a:t>
            </a:r>
            <a:r>
              <a:rPr lang="en-IN" sz="1800" dirty="0">
                <a:cs typeface="Times New Roman" panose="02020603050405020304" pitchFamily="18" charset="0"/>
              </a:rPr>
              <a:t>T</a:t>
            </a:r>
            <a:r>
              <a:rPr lang="en-IN" sz="1800" dirty="0" smtClean="0">
                <a:cs typeface="Times New Roman" panose="02020603050405020304" pitchFamily="18" charset="0"/>
              </a:rPr>
              <a:t>his steps may not be applicable to all DFA’. But, it helps to get started.</a:t>
            </a: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Step1:</a:t>
            </a:r>
            <a:r>
              <a:rPr lang="en-IN" sz="2000" dirty="0" smtClean="0"/>
              <a:t> Write possible strings of the Language that will be accepted for the given DFA</a:t>
            </a:r>
          </a:p>
          <a:p>
            <a:pPr marL="0" indent="0">
              <a:buNone/>
            </a:pPr>
            <a:r>
              <a:rPr lang="en-IN" sz="2000" dirty="0" smtClean="0"/>
              <a:t>L={a, </a:t>
            </a:r>
            <a:r>
              <a:rPr lang="en-IN" sz="2000" dirty="0" err="1" smtClean="0"/>
              <a:t>aaa</a:t>
            </a:r>
            <a:r>
              <a:rPr lang="en-IN" sz="2000" dirty="0" smtClean="0"/>
              <a:t>, </a:t>
            </a:r>
            <a:r>
              <a:rPr lang="en-IN" sz="2000" dirty="0" err="1" smtClean="0"/>
              <a:t>aaaaa</a:t>
            </a:r>
            <a:r>
              <a:rPr lang="en-IN" sz="2000" dirty="0" smtClean="0"/>
              <a:t>,……}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‘a’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</a:t>
            </a:r>
            <a:r>
              <a:rPr lang="en-IN" altLang="en-US" sz="1800" dirty="0" smtClean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aaaaa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aaaa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‘a’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Step4: </a:t>
                </a:r>
                <a:r>
                  <a:rPr lang="en-IN" sz="2000" dirty="0" smtClean="0"/>
                  <a:t>Find the length of the minimum string, n=|a|=1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Step5: </a:t>
                </a:r>
                <a:r>
                  <a:rPr lang="en-IN" sz="2000" dirty="0" smtClean="0"/>
                  <a:t>Find number of States required to construct this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Number of States=n+1=1+1=2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88" y="2288847"/>
            <a:ext cx="1700213" cy="14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Step7: </a:t>
            </a:r>
            <a:r>
              <a:rPr lang="en-IN" sz="2000" dirty="0"/>
              <a:t>F</a:t>
            </a:r>
            <a:r>
              <a:rPr lang="en-IN" sz="2000" dirty="0" smtClean="0"/>
              <a:t>or the basic DFA, defined in </a:t>
            </a:r>
            <a:r>
              <a:rPr lang="en-IN" sz="2000" dirty="0" smtClean="0">
                <a:solidFill>
                  <a:srgbClr val="C00000"/>
                </a:solidFill>
              </a:rPr>
              <a:t>Step6</a:t>
            </a:r>
            <a:r>
              <a:rPr lang="en-IN" sz="2000" dirty="0" smtClean="0"/>
              <a:t>, consider one state at a time and obtain the various missing transitions on each input symbol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88" y="2288847"/>
            <a:ext cx="1700213" cy="1444953"/>
          </a:xfrm>
          <a:prstGeom prst="rect">
            <a:avLst/>
          </a:prstGeom>
        </p:spPr>
      </p:pic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24638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2926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2154238" y="53340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5400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43688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368800" y="51054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2997200" y="5334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3378200" y="50371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 bwMode="auto">
          <a:xfrm flipH="1">
            <a:off x="3962400" y="5484485"/>
            <a:ext cx="408315" cy="30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4148136" y="550068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03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Step8: </a:t>
            </a:r>
            <a:r>
              <a:rPr lang="en-IN" sz="2000" dirty="0" smtClean="0"/>
              <a:t>For the missing transitions identified in </a:t>
            </a:r>
            <a:r>
              <a:rPr lang="en-IN" sz="2000" dirty="0" smtClean="0">
                <a:solidFill>
                  <a:srgbClr val="C00000"/>
                </a:solidFill>
              </a:rPr>
              <a:t>step7</a:t>
            </a:r>
            <a:r>
              <a:rPr lang="en-IN" sz="2000" dirty="0" smtClean="0"/>
              <a:t>, connect this transitions to appropriate state so that the string stated in the problem is accepted.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lvl="1"/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58286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28600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2709862" y="2957512"/>
            <a:ext cx="16446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262312" y="2854385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1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Step8: </a:t>
            </a:r>
            <a:r>
              <a:rPr lang="en-IN" sz="2000" dirty="0" smtClean="0"/>
              <a:t>For the missing transitions identified in </a:t>
            </a:r>
            <a:r>
              <a:rPr lang="en-IN" sz="2000" dirty="0" smtClean="0">
                <a:solidFill>
                  <a:srgbClr val="C00000"/>
                </a:solidFill>
              </a:rPr>
              <a:t>step7</a:t>
            </a:r>
            <a:r>
              <a:rPr lang="en-IN" sz="2000" dirty="0" smtClean="0"/>
              <a:t>, connect this transitions to appropriate state so that the string stated in the problem is accepted.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Step9: </a:t>
            </a:r>
            <a:r>
              <a:rPr lang="en-IN" sz="2000" dirty="0"/>
              <a:t>W</a:t>
            </a:r>
            <a:r>
              <a:rPr lang="en-IN" sz="2000" dirty="0" smtClean="0"/>
              <a:t>rite the formal definition of DFA</a:t>
            </a:r>
          </a:p>
          <a:p>
            <a:pPr marL="0" indent="0">
              <a:buNone/>
            </a:pPr>
            <a:r>
              <a:rPr lang="en-US" altLang="en-US" sz="2000" dirty="0" smtClean="0"/>
              <a:t>M</a:t>
            </a:r>
            <a:r>
              <a:rPr lang="en-US" altLang="en-US" sz="2000" dirty="0"/>
              <a:t>= </a:t>
            </a:r>
            <a:r>
              <a:rPr lang="en-US" altLang="en-US" sz="2000" dirty="0">
                <a:latin typeface="Garamond" panose="02020404030301010803" pitchFamily="18" charset="0"/>
              </a:rPr>
              <a:t>(</a:t>
            </a:r>
            <a:r>
              <a:rPr lang="en-US" altLang="en-US" sz="2000" i="1" dirty="0">
                <a:latin typeface="Garamond" panose="02020404030301010803" pitchFamily="18" charset="0"/>
              </a:rPr>
              <a:t>Q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dirty="0">
                <a:latin typeface="Symbol" panose="05050102010706020507" pitchFamily="18" charset="2"/>
              </a:rPr>
              <a:t>d</a:t>
            </a:r>
            <a:r>
              <a:rPr lang="en-US" altLang="en-US" sz="2000" dirty="0">
                <a:latin typeface="Garamond" panose="02020404030301010803" pitchFamily="18" charset="0"/>
              </a:rPr>
              <a:t>, q</a:t>
            </a:r>
            <a:r>
              <a:rPr lang="en-US" altLang="en-US" sz="20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2000" dirty="0">
                <a:latin typeface="Garamond" panose="02020404030301010803" pitchFamily="18" charset="0"/>
              </a:rPr>
              <a:t>, </a:t>
            </a:r>
            <a:r>
              <a:rPr lang="en-US" altLang="en-US" sz="2000" i="1" dirty="0">
                <a:latin typeface="Garamond" panose="02020404030301010803" pitchFamily="18" charset="0"/>
              </a:rPr>
              <a:t>F</a:t>
            </a:r>
            <a:r>
              <a:rPr lang="en-US" altLang="en-US" sz="2000" dirty="0">
                <a:latin typeface="Garamond" panose="02020404030301010803" pitchFamily="18" charset="0"/>
              </a:rPr>
              <a:t>)</a:t>
            </a:r>
            <a:r>
              <a:rPr lang="en-US" altLang="en-US" sz="2000" dirty="0"/>
              <a:t> where</a:t>
            </a: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800" dirty="0" smtClean="0"/>
              <a:t> ={q</a:t>
            </a:r>
            <a:r>
              <a:rPr lang="en-US" altLang="en-US" sz="1800" baseline="-25000" dirty="0" smtClean="0"/>
              <a:t>0</a:t>
            </a:r>
            <a:r>
              <a:rPr lang="en-US" altLang="en-US" sz="1800" dirty="0" smtClean="0"/>
              <a:t>,q</a:t>
            </a:r>
            <a:r>
              <a:rPr lang="en-US" altLang="en-US" sz="1800" baseline="-25000" dirty="0" smtClean="0"/>
              <a:t>1</a:t>
            </a:r>
            <a:r>
              <a:rPr lang="en-US" altLang="en-US" sz="1800" dirty="0" smtClean="0"/>
              <a:t>} </a:t>
            </a:r>
            <a:r>
              <a:rPr lang="en-US" altLang="en-US" sz="1800" dirty="0" smtClean="0">
                <a:solidFill>
                  <a:srgbClr val="C00000"/>
                </a:solidFill>
              </a:rPr>
              <a:t>Finite </a:t>
            </a:r>
            <a:r>
              <a:rPr lang="en-US" altLang="en-US" sz="1800" dirty="0">
                <a:solidFill>
                  <a:srgbClr val="C00000"/>
                </a:solidFill>
              </a:rPr>
              <a:t>set of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800" dirty="0" smtClean="0">
                <a:latin typeface="Symbol" panose="05050102010706020507" pitchFamily="18" charset="2"/>
              </a:rPr>
              <a:t>S</a:t>
            </a:r>
            <a:r>
              <a:rPr lang="en-US" altLang="en-US" sz="1800" dirty="0" smtClean="0"/>
              <a:t> ={a}   </a:t>
            </a:r>
            <a:r>
              <a:rPr lang="en-US" altLang="en-US" sz="1800" dirty="0" smtClean="0">
                <a:solidFill>
                  <a:schemeClr val="accent2"/>
                </a:solidFill>
              </a:rPr>
              <a:t>Alphabet </a:t>
            </a:r>
            <a:r>
              <a:rPr lang="en-US" altLang="en-US" sz="1800" dirty="0">
                <a:solidFill>
                  <a:schemeClr val="accent2"/>
                </a:solidFill>
              </a:rPr>
              <a:t>set or input symbols</a:t>
            </a:r>
          </a:p>
          <a:p>
            <a:pPr lvl="1"/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800" i="1" dirty="0" smtClean="0">
                <a:latin typeface="Garamond" panose="02020404030301010803" pitchFamily="18" charset="0"/>
              </a:rPr>
              <a:t>= </a:t>
            </a:r>
            <a:r>
              <a:rPr lang="en-US" altLang="en-US" sz="1800" dirty="0" smtClean="0">
                <a:latin typeface="Garamond" panose="02020404030301010803" pitchFamily="18" charset="0"/>
              </a:rPr>
              <a:t>q</a:t>
            </a:r>
            <a:r>
              <a:rPr lang="en-US" altLang="en-US" sz="18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800" dirty="0" smtClean="0"/>
              <a:t>     </a:t>
            </a:r>
            <a:r>
              <a:rPr lang="en-US" altLang="en-US" sz="1800" dirty="0" smtClean="0">
                <a:solidFill>
                  <a:schemeClr val="accent2"/>
                </a:solidFill>
              </a:rPr>
              <a:t>Initial </a:t>
            </a:r>
            <a:r>
              <a:rPr lang="en-US" altLang="en-US" sz="1800" dirty="0">
                <a:solidFill>
                  <a:schemeClr val="accent2"/>
                </a:solidFill>
              </a:rPr>
              <a:t>(or start</a:t>
            </a:r>
            <a:r>
              <a:rPr lang="en-US" altLang="en-US" sz="1800" dirty="0" smtClean="0">
                <a:solidFill>
                  <a:schemeClr val="accent2"/>
                </a:solidFill>
              </a:rPr>
              <a:t>) state</a:t>
            </a:r>
            <a:endParaRPr lang="en-US" altLang="en-US" sz="1800" dirty="0">
              <a:solidFill>
                <a:schemeClr val="accent2"/>
              </a:solidFill>
            </a:endParaRPr>
          </a:p>
          <a:p>
            <a:pPr lvl="1"/>
            <a:r>
              <a:rPr lang="en-US" altLang="en-US" sz="18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800" dirty="0" smtClean="0">
                <a:latin typeface="Symbol" panose="05050102010706020507" pitchFamily="18" charset="2"/>
              </a:rPr>
              <a:t>={</a:t>
            </a:r>
            <a:r>
              <a:rPr lang="en-US" altLang="en-US" sz="1800" dirty="0"/>
              <a:t>q</a:t>
            </a:r>
            <a:r>
              <a:rPr lang="en-US" altLang="en-US" sz="1800" baseline="-25000" dirty="0"/>
              <a:t>1</a:t>
            </a:r>
            <a:r>
              <a:rPr lang="en-US" altLang="en-US" sz="1800" dirty="0" smtClean="0">
                <a:latin typeface="Symbol" panose="05050102010706020507" pitchFamily="18" charset="2"/>
              </a:rPr>
              <a:t>}</a:t>
            </a:r>
            <a:r>
              <a:rPr lang="en-US" altLang="en-US" sz="1800" dirty="0" smtClean="0"/>
              <a:t> </a:t>
            </a:r>
            <a:r>
              <a:rPr lang="en-US" altLang="en-US" sz="1800" dirty="0" smtClean="0">
                <a:solidFill>
                  <a:schemeClr val="accent2"/>
                </a:solidFill>
              </a:rPr>
              <a:t>Accepting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  <a:r>
              <a:rPr lang="en-US" altLang="en-US" sz="1800" dirty="0"/>
              <a:t> (or </a:t>
            </a:r>
            <a:r>
              <a:rPr lang="en-US" altLang="en-US" sz="1800" dirty="0" smtClean="0">
                <a:solidFill>
                  <a:schemeClr val="accent2"/>
                </a:solidFill>
              </a:rPr>
              <a:t>Final </a:t>
            </a:r>
            <a:r>
              <a:rPr lang="en-US" altLang="en-US" sz="1800" dirty="0">
                <a:solidFill>
                  <a:schemeClr val="accent2"/>
                </a:solidFill>
              </a:rPr>
              <a:t>states</a:t>
            </a:r>
            <a:r>
              <a:rPr lang="en-US" altLang="en-US" sz="1800" dirty="0" smtClean="0"/>
              <a:t>).</a:t>
            </a:r>
          </a:p>
          <a:p>
            <a:pPr lvl="1"/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: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/>
              <a:t>×</a:t>
            </a:r>
            <a:r>
              <a:rPr lang="en-US" altLang="en-US" sz="1800" dirty="0">
                <a:latin typeface="Garamond" panose="02020404030301010803" pitchFamily="18" charset="0"/>
              </a:rPr>
              <a:t>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 → 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/>
              <a:t> is a </a:t>
            </a:r>
            <a:r>
              <a:rPr lang="en-US" altLang="en-US" sz="1800" dirty="0">
                <a:solidFill>
                  <a:schemeClr val="accent2"/>
                </a:solidFill>
              </a:rPr>
              <a:t>transition function</a:t>
            </a:r>
          </a:p>
          <a:p>
            <a:pPr lvl="1"/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01838" y="2743200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582862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28600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2709862" y="2957512"/>
            <a:ext cx="16446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3262312" y="2854385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881812" y="52120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586797" y="4766548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3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 err="1" smtClean="0"/>
              <a:t>aaa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 err="1" smtClean="0"/>
              <a:t>aaa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79368"/>
              </p:ext>
            </p:extLst>
          </p:nvPr>
        </p:nvGraphicFramePr>
        <p:xfrm>
          <a:off x="7577137" y="50596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31309" y="4722614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108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What is automata theory ?</a:t>
            </a:r>
          </a:p>
        </p:txBody>
      </p:sp>
      <p:sp>
        <p:nvSpPr>
          <p:cNvPr id="3075" name="Rectangle 2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Automata theory is the study of </a:t>
            </a:r>
            <a:r>
              <a:rPr lang="en-US" altLang="en-US" smtClean="0">
                <a:solidFill>
                  <a:schemeClr val="accent2"/>
                </a:solidFill>
              </a:rPr>
              <a:t>abstract computational devices</a:t>
            </a:r>
          </a:p>
          <a:p>
            <a:r>
              <a:rPr lang="en-US" altLang="en-US" smtClean="0"/>
              <a:t>Abstract devices are (simplified) models of real computations </a:t>
            </a:r>
          </a:p>
          <a:p>
            <a:r>
              <a:rPr lang="en-US" altLang="en-US" smtClean="0"/>
              <a:t>Computations happen everywhere: On your laptop, on your cell phone, in nature, …</a:t>
            </a:r>
          </a:p>
          <a:p>
            <a:r>
              <a:rPr lang="en-US" altLang="en-US" smtClean="0"/>
              <a:t>Why do we need abstract models?</a:t>
            </a:r>
          </a:p>
        </p:txBody>
      </p:sp>
    </p:spTree>
    <p:extLst>
      <p:ext uri="{BB962C8B-B14F-4D97-AF65-F5344CB8AC3E}">
        <p14:creationId xmlns:p14="http://schemas.microsoft.com/office/powerpoint/2010/main" val="23336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to recognize all odd number a’s given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={a}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 err="1" smtClean="0"/>
              <a:t>aaa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 err="1" smtClean="0"/>
              <a:t>aaa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0</a:t>
            </a:r>
            <a:r>
              <a:rPr lang="en-IN" sz="2000" dirty="0"/>
              <a:t>, </a:t>
            </a:r>
            <a:r>
              <a:rPr lang="en-IN" sz="2000" dirty="0" smtClean="0"/>
              <a:t>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1</a:t>
            </a:r>
            <a:r>
              <a:rPr lang="en-IN" sz="2000" dirty="0"/>
              <a:t>, </a:t>
            </a:r>
            <a:r>
              <a:rPr lang="en-IN" sz="2000" dirty="0" smtClean="0"/>
              <a:t>a)=q</a:t>
            </a:r>
            <a:r>
              <a:rPr lang="en-IN" sz="2000" baseline="-25000" dirty="0" smtClean="0"/>
              <a:t>0 </a:t>
            </a:r>
            <a:r>
              <a:rPr lang="en-IN" sz="2000" dirty="0" smtClean="0"/>
              <a:t>∉ </a:t>
            </a:r>
            <a:r>
              <a:rPr lang="en-IN" sz="2000" dirty="0"/>
              <a:t>F, </a:t>
            </a:r>
            <a:r>
              <a:rPr lang="en-IN" sz="1800" dirty="0"/>
              <a:t>Final state</a:t>
            </a:r>
          </a:p>
          <a:p>
            <a:pPr marL="0" indent="0">
              <a:buNone/>
            </a:pPr>
            <a:r>
              <a:rPr lang="en-IN" sz="1800" dirty="0"/>
              <a:t>                                       </a:t>
            </a:r>
            <a:r>
              <a:rPr lang="en-IN" sz="1800" dirty="0" smtClean="0"/>
              <a:t>Hence </a:t>
            </a:r>
            <a:r>
              <a:rPr lang="en-IN" sz="1800" dirty="0"/>
              <a:t>string </a:t>
            </a:r>
            <a:r>
              <a:rPr lang="en-IN" sz="2000" dirty="0" smtClean="0"/>
              <a:t>aa</a:t>
            </a:r>
            <a:r>
              <a:rPr lang="en-IN" sz="1800" dirty="0" smtClean="0"/>
              <a:t> is not </a:t>
            </a:r>
            <a:r>
              <a:rPr lang="en-IN" sz="1800" dirty="0"/>
              <a:t>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577137" y="5059680"/>
          <a:ext cx="10429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35"/>
                <a:gridCol w="4793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31309" y="4722614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423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/>
              <a:t>Construct a Deterministic Finite Automata (DFA) that accepts set of all strings having aa as a substring. Consider the alphabet set as </a:t>
            </a:r>
            <a:r>
              <a:rPr lang="el-GR" altLang="en-US" sz="2400" dirty="0" smtClean="0">
                <a:cs typeface="Times New Roman" panose="02020603050405020304" pitchFamily="18" charset="0"/>
              </a:rPr>
              <a:t>Σ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 ={</a:t>
            </a:r>
            <a:r>
              <a:rPr lang="en-IN" altLang="en-US" sz="2400" dirty="0" err="1" smtClean="0">
                <a:cs typeface="Times New Roman" panose="02020603050405020304" pitchFamily="18" charset="0"/>
              </a:rPr>
              <a:t>a,b</a:t>
            </a:r>
            <a:r>
              <a:rPr lang="en-IN" altLang="en-US" sz="2400" dirty="0" smtClean="0"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I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/>
              <a:t>Construct a Deterministic Finite Automata (DFA) that accepts set of all strings having aa as a substring. Consider the alphabet set as </a:t>
            </a:r>
            <a:r>
              <a:rPr lang="el-GR" altLang="en-US" sz="1600" dirty="0">
                <a:cs typeface="Times New Roman" panose="02020603050405020304" pitchFamily="18" charset="0"/>
              </a:rPr>
              <a:t>Σ</a:t>
            </a:r>
            <a:r>
              <a:rPr lang="en-IN" altLang="en-US" sz="1600" dirty="0">
                <a:cs typeface="Times New Roman" panose="02020603050405020304" pitchFamily="18" charset="0"/>
              </a:rPr>
              <a:t> ={</a:t>
            </a:r>
            <a:r>
              <a:rPr lang="en-IN" altLang="en-US" sz="1600" dirty="0" err="1">
                <a:cs typeface="Times New Roman" panose="02020603050405020304" pitchFamily="18" charset="0"/>
              </a:rPr>
              <a:t>a,b</a:t>
            </a:r>
            <a:r>
              <a:rPr lang="en-IN" altLang="en-US" sz="1600" dirty="0" smtClean="0">
                <a:cs typeface="Times New Roman" panose="02020603050405020304" pitchFamily="18" charset="0"/>
              </a:rPr>
              <a:t>}</a:t>
            </a:r>
            <a:endParaRPr lang="en-IN" sz="11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Step1:</a:t>
                </a:r>
                <a:r>
                  <a:rPr lang="en-IN" sz="2000" dirty="0" smtClean="0"/>
                  <a:t> Write possible strings of the Language that will be accepted for the given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L={aa, </a:t>
                </a:r>
                <a:r>
                  <a:rPr lang="en-IN" sz="2000" dirty="0" err="1" smtClean="0"/>
                  <a:t>aaa</a:t>
                </a:r>
                <a:r>
                  <a:rPr lang="en-IN" sz="2000" dirty="0" smtClean="0"/>
                  <a:t>, baa, </a:t>
                </a:r>
                <a:r>
                  <a:rPr lang="en-IN" sz="2000" dirty="0" err="1" smtClean="0"/>
                  <a:t>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bbaa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aabb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baaab</a:t>
                </a:r>
                <a:r>
                  <a:rPr lang="en-IN" sz="2000" dirty="0" smtClean="0"/>
                  <a:t>, </a:t>
                </a:r>
                <a:r>
                  <a:rPr lang="en-IN" sz="2000" dirty="0" err="1" smtClean="0"/>
                  <a:t>baabba</a:t>
                </a:r>
                <a:r>
                  <a:rPr lang="en-IN" sz="2000" dirty="0" smtClean="0"/>
                  <a:t>,……}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Step2: </a:t>
                </a:r>
                <a:r>
                  <a:rPr lang="en-IN" sz="2000" dirty="0"/>
                  <a:t>Write possible strings of the Language that </a:t>
                </a:r>
                <a:r>
                  <a:rPr lang="en-IN" sz="2000" dirty="0" smtClean="0"/>
                  <a:t>should </a:t>
                </a:r>
                <a:r>
                  <a:rPr lang="en-IN" sz="2000" b="1" dirty="0" smtClean="0"/>
                  <a:t>not</a:t>
                </a:r>
                <a:r>
                  <a:rPr lang="en-IN" sz="2000" dirty="0" smtClean="0"/>
                  <a:t> be </a:t>
                </a:r>
                <a:r>
                  <a:rPr lang="en-IN" sz="2000" dirty="0"/>
                  <a:t>accepted for the given DFA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IN" sz="2000" dirty="0" smtClean="0"/>
                  <a:t> ={</a:t>
                </a:r>
                <a:r>
                  <a:rPr lang="el-GR" altLang="en-US" sz="2000" dirty="0" smtClean="0">
                    <a:cs typeface="Times New Roman" panose="02020603050405020304" pitchFamily="18" charset="0"/>
                  </a:rPr>
                  <a:t>ε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a, ab,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ba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, aba, baba, </a:t>
                </a:r>
                <a:r>
                  <a:rPr lang="en-IN" altLang="en-US" sz="2000" dirty="0" err="1" smtClean="0">
                    <a:cs typeface="Times New Roman" panose="02020603050405020304" pitchFamily="18" charset="0"/>
                  </a:rPr>
                  <a:t>abab</a:t>
                </a:r>
                <a:r>
                  <a:rPr lang="en-IN" altLang="en-US" sz="2000" dirty="0" smtClean="0">
                    <a:cs typeface="Times New Roman" panose="02020603050405020304" pitchFamily="18" charset="0"/>
                  </a:rPr>
                  <a:t>……….}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Step3: </a:t>
                </a:r>
                <a:r>
                  <a:rPr lang="en-IN" sz="2000" dirty="0"/>
                  <a:t>Write </a:t>
                </a:r>
                <a:r>
                  <a:rPr lang="en-IN" sz="2000" dirty="0" smtClean="0"/>
                  <a:t>down the minimum string that </a:t>
                </a:r>
                <a:r>
                  <a:rPr lang="en-IN" sz="2000" dirty="0"/>
                  <a:t>will </a:t>
                </a:r>
                <a:r>
                  <a:rPr lang="en-IN" sz="2000" dirty="0" smtClean="0"/>
                  <a:t>be </a:t>
                </a:r>
                <a:r>
                  <a:rPr lang="en-IN" sz="2000" dirty="0"/>
                  <a:t>accepted for the given </a:t>
                </a:r>
                <a:r>
                  <a:rPr lang="en-IN" sz="2000" dirty="0" smtClean="0"/>
                  <a:t>DFA 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‘aa’</a:t>
                </a:r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Step4: </a:t>
                </a:r>
                <a:r>
                  <a:rPr lang="en-IN" sz="2000" dirty="0" smtClean="0"/>
                  <a:t>Find the length of the minimum string, n=|aa|=</a:t>
                </a:r>
                <a:r>
                  <a:rPr lang="en-IN" sz="2000" dirty="0"/>
                  <a:t>2</a:t>
                </a:r>
                <a:endParaRPr lang="en-IN" sz="2000" dirty="0" smtClean="0"/>
              </a:p>
              <a:p>
                <a:pPr marL="0" indent="0">
                  <a:buNone/>
                </a:pPr>
                <a:r>
                  <a:rPr lang="en-IN" sz="2000" dirty="0" smtClean="0">
                    <a:solidFill>
                      <a:srgbClr val="C00000"/>
                    </a:solidFill>
                  </a:rPr>
                  <a:t>Step5: </a:t>
                </a:r>
                <a:r>
                  <a:rPr lang="en-IN" sz="2000" dirty="0" smtClean="0"/>
                  <a:t>Find number of States required to construct this DFA</a:t>
                </a:r>
              </a:p>
              <a:p>
                <a:pPr marL="0" indent="0">
                  <a:buNone/>
                </a:pPr>
                <a:r>
                  <a:rPr lang="en-IN" sz="2000" dirty="0" smtClean="0"/>
                  <a:t>Number of States=n+1=2+1=3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endParaRPr lang="en-IN" sz="20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8" t="-606" r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Step6: </a:t>
            </a:r>
            <a:r>
              <a:rPr lang="en-IN" sz="2000" dirty="0" smtClean="0"/>
              <a:t>Draw the transition diagram of the DFA that accepts minimum string. </a:t>
            </a:r>
            <a:r>
              <a:rPr lang="en-IN" sz="1800" dirty="0" smtClean="0">
                <a:solidFill>
                  <a:schemeClr val="tx1"/>
                </a:solidFill>
              </a:rPr>
              <a:t>Note: Make sure that there in one Start State and </a:t>
            </a:r>
            <a:r>
              <a:rPr lang="en-IN" sz="1800" dirty="0" err="1" smtClean="0">
                <a:solidFill>
                  <a:schemeClr val="tx1"/>
                </a:solidFill>
              </a:rPr>
              <a:t>atleast</a:t>
            </a:r>
            <a:r>
              <a:rPr lang="en-IN" sz="1800" dirty="0" smtClean="0">
                <a:solidFill>
                  <a:schemeClr val="tx1"/>
                </a:solidFill>
              </a:rPr>
              <a:t> one final state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Step7: </a:t>
            </a:r>
            <a:r>
              <a:rPr lang="en-IN" sz="2000" dirty="0"/>
              <a:t>F</a:t>
            </a:r>
            <a:r>
              <a:rPr lang="en-IN" sz="2000" dirty="0" smtClean="0"/>
              <a:t>or the basic DFA, defined in </a:t>
            </a:r>
            <a:r>
              <a:rPr lang="en-IN" sz="2000" dirty="0" smtClean="0">
                <a:solidFill>
                  <a:srgbClr val="C00000"/>
                </a:solidFill>
              </a:rPr>
              <a:t>Step6</a:t>
            </a:r>
            <a:r>
              <a:rPr lang="en-IN" sz="2000" dirty="0" smtClean="0"/>
              <a:t>, consider one state at a time and obtain the various missing transitions on each input symbol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593851" y="2720976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876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164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292600" y="50292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4368800" y="5064125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368800" y="51054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2997200" y="5334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3378200" y="50371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 bwMode="auto">
          <a:xfrm flipH="1">
            <a:off x="3962400" y="5484485"/>
            <a:ext cx="408315" cy="30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4148136" y="550068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1060450" y="244633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50888" y="2751138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138237" y="2490787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1774063" y="236849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2452687" y="5032991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" name="Line 7"/>
          <p:cNvSpPr>
            <a:spLocks noChangeShapeType="1"/>
          </p:cNvSpPr>
          <p:nvPr/>
        </p:nvSpPr>
        <p:spPr bwMode="auto">
          <a:xfrm>
            <a:off x="1735138" y="5315567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2528887" y="5067916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1201737" y="5040929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892175" y="5345729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1279524" y="5085378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1915350" y="4963081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25" name="Straight Arrow Connector 24"/>
          <p:cNvCxnSpPr>
            <a:stCxn id="18" idx="5"/>
          </p:cNvCxnSpPr>
          <p:nvPr/>
        </p:nvCxnSpPr>
        <p:spPr bwMode="auto">
          <a:xfrm>
            <a:off x="4747885" y="5484485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4799637" y="536557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2743899" y="5591086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795651" y="5472173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584947" y="5564845"/>
            <a:ext cx="192282" cy="335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1636699" y="544593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850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600" dirty="0" smtClean="0">
                <a:solidFill>
                  <a:srgbClr val="C00000"/>
                </a:solidFill>
              </a:rPr>
              <a:t>Step8: </a:t>
            </a:r>
            <a:r>
              <a:rPr lang="en-IN" sz="1600" dirty="0" smtClean="0"/>
              <a:t>For the missing transitions identified in </a:t>
            </a:r>
            <a:r>
              <a:rPr lang="en-IN" sz="1600" dirty="0" smtClean="0">
                <a:solidFill>
                  <a:srgbClr val="C00000"/>
                </a:solidFill>
              </a:rPr>
              <a:t>step7</a:t>
            </a:r>
            <a:r>
              <a:rPr lang="en-IN" sz="1600" dirty="0" smtClean="0"/>
              <a:t>, connect this transitions to appropriate state so that the string stated in the problem is accepted.</a:t>
            </a:r>
            <a:endParaRPr lang="en-IN" sz="16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N" sz="1800" dirty="0" smtClean="0">
                <a:solidFill>
                  <a:srgbClr val="C00000"/>
                </a:solidFill>
              </a:rPr>
              <a:t>Step9: </a:t>
            </a:r>
            <a:r>
              <a:rPr lang="en-IN" sz="1800" dirty="0"/>
              <a:t>W</a:t>
            </a:r>
            <a:r>
              <a:rPr lang="en-IN" sz="1800" dirty="0" smtClean="0"/>
              <a:t>rite the formal definition of DFA</a:t>
            </a:r>
          </a:p>
          <a:p>
            <a:pPr marL="0" indent="0">
              <a:buNone/>
            </a:pPr>
            <a:r>
              <a:rPr lang="en-US" altLang="en-US" sz="1800" dirty="0" smtClean="0"/>
              <a:t>M</a:t>
            </a:r>
            <a:r>
              <a:rPr lang="en-US" altLang="en-US" sz="1800" dirty="0"/>
              <a:t>= </a:t>
            </a:r>
            <a:r>
              <a:rPr lang="en-US" altLang="en-US" sz="1800" dirty="0">
                <a:latin typeface="Garamond" panose="02020404030301010803" pitchFamily="18" charset="0"/>
              </a:rPr>
              <a:t>(</a:t>
            </a:r>
            <a:r>
              <a:rPr lang="en-US" altLang="en-US" sz="1800" i="1" dirty="0">
                <a:latin typeface="Garamond" panose="02020404030301010803" pitchFamily="18" charset="0"/>
              </a:rPr>
              <a:t>Q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S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dirty="0">
                <a:latin typeface="Symbol" panose="05050102010706020507" pitchFamily="18" charset="2"/>
              </a:rPr>
              <a:t>d</a:t>
            </a:r>
            <a:r>
              <a:rPr lang="en-US" altLang="en-US" sz="1800" dirty="0">
                <a:latin typeface="Garamond" panose="02020404030301010803" pitchFamily="18" charset="0"/>
              </a:rPr>
              <a:t>, q</a:t>
            </a:r>
            <a:r>
              <a:rPr lang="en-US" altLang="en-US" sz="1800" baseline="-25000" dirty="0">
                <a:latin typeface="Garamond" panose="02020404030301010803" pitchFamily="18" charset="0"/>
              </a:rPr>
              <a:t>0</a:t>
            </a:r>
            <a:r>
              <a:rPr lang="en-US" altLang="en-US" sz="1800" dirty="0">
                <a:latin typeface="Garamond" panose="02020404030301010803" pitchFamily="18" charset="0"/>
              </a:rPr>
              <a:t>, </a:t>
            </a:r>
            <a:r>
              <a:rPr lang="en-US" altLang="en-US" sz="1800" i="1" dirty="0">
                <a:latin typeface="Garamond" panose="02020404030301010803" pitchFamily="18" charset="0"/>
              </a:rPr>
              <a:t>F</a:t>
            </a:r>
            <a:r>
              <a:rPr lang="en-US" altLang="en-US" sz="1800" dirty="0">
                <a:latin typeface="Garamond" panose="02020404030301010803" pitchFamily="18" charset="0"/>
              </a:rPr>
              <a:t>)</a:t>
            </a:r>
            <a:r>
              <a:rPr lang="en-US" altLang="en-US" sz="1800" dirty="0"/>
              <a:t> where</a:t>
            </a:r>
          </a:p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Q</a:t>
            </a:r>
            <a:r>
              <a:rPr lang="en-US" altLang="en-US" sz="1600" dirty="0" smtClean="0"/>
              <a:t> ={q</a:t>
            </a:r>
            <a:r>
              <a:rPr lang="en-US" altLang="en-US" sz="1600" baseline="-25000" dirty="0" smtClean="0"/>
              <a:t>0</a:t>
            </a:r>
            <a:r>
              <a:rPr lang="en-US" altLang="en-US" sz="1600" dirty="0" smtClean="0"/>
              <a:t>,q</a:t>
            </a:r>
            <a:r>
              <a:rPr lang="en-US" altLang="en-US" sz="1600" baseline="-25000" dirty="0" smtClean="0"/>
              <a:t>1</a:t>
            </a:r>
            <a:r>
              <a:rPr lang="en-US" altLang="en-US" sz="1600" dirty="0" smtClean="0"/>
              <a:t>,q</a:t>
            </a:r>
            <a:r>
              <a:rPr lang="en-US" altLang="en-US" sz="1600" baseline="-25000" dirty="0" smtClean="0"/>
              <a:t>2</a:t>
            </a:r>
            <a:r>
              <a:rPr lang="en-US" altLang="en-US" sz="1600" dirty="0" smtClean="0"/>
              <a:t>} </a:t>
            </a:r>
            <a:r>
              <a:rPr lang="en-US" altLang="en-US" sz="1600" dirty="0" smtClean="0">
                <a:solidFill>
                  <a:srgbClr val="C00000"/>
                </a:solidFill>
              </a:rPr>
              <a:t>Finite </a:t>
            </a:r>
            <a:r>
              <a:rPr lang="en-US" altLang="en-US" sz="1600" dirty="0">
                <a:solidFill>
                  <a:srgbClr val="C00000"/>
                </a:solidFill>
              </a:rPr>
              <a:t>set of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</a:p>
          <a:p>
            <a:pPr lvl="1"/>
            <a:r>
              <a:rPr lang="en-US" altLang="en-US" sz="1600" dirty="0" smtClean="0">
                <a:latin typeface="Symbol" panose="05050102010706020507" pitchFamily="18" charset="2"/>
              </a:rPr>
              <a:t>S</a:t>
            </a:r>
            <a:r>
              <a:rPr lang="en-US" altLang="en-US" sz="1600" dirty="0" smtClean="0"/>
              <a:t> ={a, b}   </a:t>
            </a:r>
            <a:r>
              <a:rPr lang="en-US" altLang="en-US" sz="1600" dirty="0" smtClean="0">
                <a:solidFill>
                  <a:schemeClr val="accent2"/>
                </a:solidFill>
              </a:rPr>
              <a:t>Alphabet </a:t>
            </a:r>
            <a:r>
              <a:rPr lang="en-US" altLang="en-US" sz="1600" dirty="0">
                <a:solidFill>
                  <a:schemeClr val="accent2"/>
                </a:solidFill>
              </a:rPr>
              <a:t>set or input symbols</a:t>
            </a:r>
          </a:p>
          <a:p>
            <a:pPr lvl="1"/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 </a:t>
            </a:r>
            <a:r>
              <a:rPr lang="en-US" altLang="en-US" sz="1600" i="1" dirty="0" smtClean="0">
                <a:latin typeface="Garamond" panose="02020404030301010803" pitchFamily="18" charset="0"/>
              </a:rPr>
              <a:t>= </a:t>
            </a:r>
            <a:r>
              <a:rPr lang="en-US" altLang="en-US" sz="1600" dirty="0" smtClean="0">
                <a:latin typeface="Garamond" panose="02020404030301010803" pitchFamily="18" charset="0"/>
              </a:rPr>
              <a:t>q</a:t>
            </a:r>
            <a:r>
              <a:rPr lang="en-US" altLang="en-US" sz="1600" baseline="-25000" dirty="0" smtClean="0">
                <a:latin typeface="Garamond" panose="02020404030301010803" pitchFamily="18" charset="0"/>
              </a:rPr>
              <a:t>0</a:t>
            </a:r>
            <a:r>
              <a:rPr lang="en-US" altLang="en-US" sz="1600" dirty="0" smtClean="0"/>
              <a:t>     </a:t>
            </a:r>
            <a:r>
              <a:rPr lang="en-US" altLang="en-US" sz="1600" dirty="0" smtClean="0">
                <a:solidFill>
                  <a:schemeClr val="accent2"/>
                </a:solidFill>
              </a:rPr>
              <a:t>Initial </a:t>
            </a:r>
            <a:r>
              <a:rPr lang="en-US" altLang="en-US" sz="1600" dirty="0">
                <a:solidFill>
                  <a:schemeClr val="accent2"/>
                </a:solidFill>
              </a:rPr>
              <a:t>(or start</a:t>
            </a:r>
            <a:r>
              <a:rPr lang="en-US" altLang="en-US" sz="1600" dirty="0" smtClean="0">
                <a:solidFill>
                  <a:schemeClr val="accent2"/>
                </a:solidFill>
              </a:rPr>
              <a:t>) state</a:t>
            </a:r>
            <a:endParaRPr lang="en-US" altLang="en-US" sz="1600" dirty="0">
              <a:solidFill>
                <a:schemeClr val="accent2"/>
              </a:solidFill>
            </a:endParaRPr>
          </a:p>
          <a:p>
            <a:pPr lvl="1"/>
            <a:r>
              <a:rPr lang="en-US" altLang="en-US" sz="1600" i="1" dirty="0" smtClean="0">
                <a:latin typeface="Garamond" panose="02020404030301010803" pitchFamily="18" charset="0"/>
              </a:rPr>
              <a:t>F </a:t>
            </a:r>
            <a:r>
              <a:rPr lang="en-US" altLang="en-US" sz="1600" dirty="0" smtClean="0">
                <a:latin typeface="Symbol" panose="05050102010706020507" pitchFamily="18" charset="2"/>
              </a:rPr>
              <a:t>={</a:t>
            </a:r>
            <a:r>
              <a:rPr lang="en-US" altLang="en-US" sz="1600" dirty="0" smtClean="0"/>
              <a:t>q</a:t>
            </a:r>
            <a:r>
              <a:rPr lang="en-US" altLang="en-US" sz="1600" baseline="-25000" dirty="0" smtClean="0"/>
              <a:t>2</a:t>
            </a:r>
            <a:r>
              <a:rPr lang="en-US" altLang="en-US" sz="1600" dirty="0" smtClean="0">
                <a:latin typeface="Symbol" panose="05050102010706020507" pitchFamily="18" charset="2"/>
              </a:rPr>
              <a:t>}</a:t>
            </a:r>
            <a:r>
              <a:rPr lang="en-US" altLang="en-US" sz="1600" dirty="0" smtClean="0"/>
              <a:t> </a:t>
            </a:r>
            <a:r>
              <a:rPr lang="en-US" altLang="en-US" sz="1600" dirty="0" smtClean="0">
                <a:solidFill>
                  <a:schemeClr val="accent2"/>
                </a:solidFill>
              </a:rPr>
              <a:t>Accepting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  <a:r>
              <a:rPr lang="en-US" altLang="en-US" sz="1600" dirty="0"/>
              <a:t> (or </a:t>
            </a:r>
            <a:r>
              <a:rPr lang="en-US" altLang="en-US" sz="1600" dirty="0" smtClean="0">
                <a:solidFill>
                  <a:schemeClr val="accent2"/>
                </a:solidFill>
              </a:rPr>
              <a:t>Final </a:t>
            </a:r>
            <a:r>
              <a:rPr lang="en-US" altLang="en-US" sz="1600" dirty="0">
                <a:solidFill>
                  <a:schemeClr val="accent2"/>
                </a:solidFill>
              </a:rPr>
              <a:t>states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>
                <a:latin typeface="Symbol" panose="05050102010706020507" pitchFamily="18" charset="2"/>
              </a:rPr>
              <a:t>d</a:t>
            </a:r>
            <a:r>
              <a:rPr lang="en-US" altLang="en-US" sz="1600" dirty="0">
                <a:latin typeface="Garamond" panose="02020404030301010803" pitchFamily="18" charset="0"/>
              </a:rPr>
              <a:t>: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/>
              <a:t>×</a:t>
            </a:r>
            <a:r>
              <a:rPr lang="en-US" altLang="en-US" sz="1600" dirty="0">
                <a:latin typeface="Garamond" panose="02020404030301010803" pitchFamily="18" charset="0"/>
              </a:rPr>
              <a:t> </a:t>
            </a:r>
            <a:r>
              <a:rPr lang="en-US" altLang="en-US" sz="1600" dirty="0">
                <a:latin typeface="Symbol" panose="05050102010706020507" pitchFamily="18" charset="2"/>
              </a:rPr>
              <a:t>S</a:t>
            </a:r>
            <a:r>
              <a:rPr lang="en-US" altLang="en-US" sz="1600" dirty="0">
                <a:latin typeface="Garamond" panose="02020404030301010803" pitchFamily="18" charset="0"/>
              </a:rPr>
              <a:t> → </a:t>
            </a:r>
            <a:r>
              <a:rPr lang="en-US" altLang="en-US" sz="1600" i="1" dirty="0">
                <a:latin typeface="Garamond" panose="02020404030301010803" pitchFamily="18" charset="0"/>
              </a:rPr>
              <a:t>Q</a:t>
            </a:r>
            <a:r>
              <a:rPr lang="en-US" altLang="en-US" sz="1600" dirty="0"/>
              <a:t> is a </a:t>
            </a:r>
            <a:r>
              <a:rPr lang="en-US" altLang="en-US" sz="1600" dirty="0">
                <a:solidFill>
                  <a:schemeClr val="accent2"/>
                </a:solidFill>
              </a:rPr>
              <a:t>transition function</a:t>
            </a:r>
          </a:p>
          <a:p>
            <a:pPr lvl="1"/>
            <a:endParaRPr lang="en-US" altLang="en-US" sz="16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6801234" y="4541520"/>
          <a:ext cx="177444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2"/>
                <a:gridCol w="558734"/>
                <a:gridCol w="5587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3363" y="2500312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Diagram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545522" y="4005024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Transition Table</a:t>
            </a:r>
            <a:endParaRPr lang="en-IN" dirty="0"/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23114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4140200" y="2438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1593851" y="2720976"/>
            <a:ext cx="704850" cy="222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23876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1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216400" y="2473325"/>
            <a:ext cx="370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 smtClean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endParaRPr lang="en-US" altLang="zh-TW" baseline="-25000" dirty="0">
              <a:latin typeface="Garamond" panose="02020404030301010803" pitchFamily="18" charset="0"/>
              <a:ea typeface="新細明體" panose="02020500000000000000" pitchFamily="18" charset="-120"/>
              <a:sym typeface="Symbol" panose="05050102010706020507" pitchFamily="18" charset="2"/>
            </a:endParaRPr>
          </a:p>
        </p:txBody>
      </p: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4216400" y="2514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2844800" y="2743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3225800" y="2446338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1060450" y="2446338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750888" y="2751138"/>
            <a:ext cx="309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138237" y="2490787"/>
            <a:ext cx="368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baseline="-25000" dirty="0">
                <a:latin typeface="Garamond" panose="02020404030301010803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1774063" y="2368490"/>
            <a:ext cx="2888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sz="2000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  <a:endParaRPr lang="en-US" altLang="zh-TW" sz="2000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4" name="Freeform 19"/>
          <p:cNvSpPr>
            <a:spLocks/>
          </p:cNvSpPr>
          <p:nvPr/>
        </p:nvSpPr>
        <p:spPr bwMode="auto">
          <a:xfrm>
            <a:off x="995614" y="2020887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4567238" y="1992868"/>
            <a:ext cx="2792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latin typeface="Garamond" panose="02020404030301010803" pitchFamily="18" charset="0"/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36" name="Freeform 19"/>
          <p:cNvSpPr>
            <a:spLocks/>
          </p:cNvSpPr>
          <p:nvPr/>
        </p:nvSpPr>
        <p:spPr bwMode="auto">
          <a:xfrm>
            <a:off x="4089400" y="2000766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 rot="11342170">
            <a:off x="4131852" y="2945277"/>
            <a:ext cx="508000" cy="469900"/>
          </a:xfrm>
          <a:custGeom>
            <a:avLst/>
            <a:gdLst>
              <a:gd name="T0" fmla="*/ 177800 w 320"/>
              <a:gd name="T1" fmla="*/ 469900 h 296"/>
              <a:gd name="T2" fmla="*/ 25400 w 320"/>
              <a:gd name="T3" fmla="*/ 317500 h 296"/>
              <a:gd name="T4" fmla="*/ 25400 w 320"/>
              <a:gd name="T5" fmla="*/ 88900 h 296"/>
              <a:gd name="T6" fmla="*/ 177800 w 320"/>
              <a:gd name="T7" fmla="*/ 12700 h 296"/>
              <a:gd name="T8" fmla="*/ 330200 w 320"/>
              <a:gd name="T9" fmla="*/ 12700 h 296"/>
              <a:gd name="T10" fmla="*/ 482600 w 320"/>
              <a:gd name="T11" fmla="*/ 88900 h 296"/>
              <a:gd name="T12" fmla="*/ 482600 w 320"/>
              <a:gd name="T13" fmla="*/ 317500 h 296"/>
              <a:gd name="T14" fmla="*/ 406400 w 320"/>
              <a:gd name="T15" fmla="*/ 469900 h 2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0" h="296">
                <a:moveTo>
                  <a:pt x="112" y="296"/>
                </a:moveTo>
                <a:cubicBezTo>
                  <a:pt x="72" y="268"/>
                  <a:pt x="32" y="240"/>
                  <a:pt x="16" y="200"/>
                </a:cubicBezTo>
                <a:cubicBezTo>
                  <a:pt x="0" y="160"/>
                  <a:pt x="0" y="88"/>
                  <a:pt x="16" y="56"/>
                </a:cubicBezTo>
                <a:cubicBezTo>
                  <a:pt x="32" y="24"/>
                  <a:pt x="80" y="16"/>
                  <a:pt x="112" y="8"/>
                </a:cubicBezTo>
                <a:cubicBezTo>
                  <a:pt x="144" y="0"/>
                  <a:pt x="176" y="0"/>
                  <a:pt x="208" y="8"/>
                </a:cubicBezTo>
                <a:cubicBezTo>
                  <a:pt x="240" y="16"/>
                  <a:pt x="288" y="24"/>
                  <a:pt x="304" y="56"/>
                </a:cubicBezTo>
                <a:cubicBezTo>
                  <a:pt x="320" y="88"/>
                  <a:pt x="312" y="160"/>
                  <a:pt x="304" y="200"/>
                </a:cubicBezTo>
                <a:cubicBezTo>
                  <a:pt x="296" y="240"/>
                  <a:pt x="276" y="268"/>
                  <a:pt x="256" y="2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4558076" y="3102943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1479371" y="1957387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  <p:cxnSp>
        <p:nvCxnSpPr>
          <p:cNvPr id="18" name="Straight Arrow Connector 17"/>
          <p:cNvCxnSpPr>
            <a:endCxn id="28" idx="5"/>
          </p:cNvCxnSpPr>
          <p:nvPr/>
        </p:nvCxnSpPr>
        <p:spPr bwMode="auto">
          <a:xfrm flipH="1" flipV="1">
            <a:off x="1515735" y="2901623"/>
            <a:ext cx="871865" cy="23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1781057" y="2882344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 smtClean="0">
                <a:latin typeface="Garamond" panose="02020404030301010803" pitchFamily="18" charset="0"/>
                <a:ea typeface="新細明體" panose="02020500000000000000" pitchFamily="18" charset="-120"/>
              </a:rPr>
              <a:t>b</a:t>
            </a:r>
            <a:endParaRPr lang="en-US" altLang="zh-TW" dirty="0">
              <a:latin typeface="Garamond" panose="02020404030301010803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604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dirty="0"/>
              <a:t>Construct a Deterministic Finite Automata (DFA) that accepts set of all strings having aa as a substring. Consider the alphabet set as </a:t>
            </a:r>
            <a:r>
              <a:rPr lang="el-GR" altLang="en-US" sz="1800" dirty="0">
                <a:cs typeface="Times New Roman" panose="02020603050405020304" pitchFamily="18" charset="0"/>
              </a:rPr>
              <a:t>Σ</a:t>
            </a:r>
            <a:r>
              <a:rPr lang="en-IN" altLang="en-US" sz="1800" dirty="0">
                <a:cs typeface="Times New Roman" panose="02020603050405020304" pitchFamily="18" charset="0"/>
              </a:rPr>
              <a:t> ={</a:t>
            </a:r>
            <a:r>
              <a:rPr lang="en-IN" altLang="en-US" sz="1800" dirty="0" err="1">
                <a:cs typeface="Times New Roman" panose="02020603050405020304" pitchFamily="18" charset="0"/>
              </a:rPr>
              <a:t>a,b</a:t>
            </a:r>
            <a:r>
              <a:rPr lang="en-IN" altLang="en-US" sz="1800" dirty="0">
                <a:cs typeface="Times New Roman" panose="02020603050405020304" pitchFamily="18" charset="0"/>
              </a:rPr>
              <a:t>}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>
                <a:solidFill>
                  <a:srgbClr val="C00000"/>
                </a:solidFill>
              </a:rPr>
              <a:t>Step10: </a:t>
            </a:r>
            <a:r>
              <a:rPr lang="en-IN" sz="2000" dirty="0" smtClean="0"/>
              <a:t>Consider any one string which will be accepted and one string</a:t>
            </a:r>
            <a:r>
              <a:rPr lang="en-IN" sz="2000" dirty="0" smtClean="0">
                <a:solidFill>
                  <a:srgbClr val="C00000"/>
                </a:solidFill>
              </a:rPr>
              <a:t>  </a:t>
            </a:r>
            <a:r>
              <a:rPr lang="en-IN" sz="2000" dirty="0" smtClean="0"/>
              <a:t>which should not accepted by this DFA defined in the </a:t>
            </a:r>
            <a:r>
              <a:rPr lang="en-IN" sz="2000" dirty="0">
                <a:solidFill>
                  <a:srgbClr val="C00000"/>
                </a:solidFill>
              </a:rPr>
              <a:t>s</a:t>
            </a:r>
            <a:r>
              <a:rPr lang="en-IN" sz="2000" dirty="0" smtClean="0">
                <a:solidFill>
                  <a:srgbClr val="C00000"/>
                </a:solidFill>
              </a:rPr>
              <a:t>tep9</a:t>
            </a:r>
            <a:r>
              <a:rPr lang="en-IN" sz="2000" dirty="0" smtClean="0"/>
              <a:t>.  Show the transition function movements for these strings.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baa)=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aa)=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1</a:t>
            </a:r>
            <a:r>
              <a:rPr lang="en-IN" sz="2000" dirty="0" smtClean="0"/>
              <a:t>, a)=</a:t>
            </a:r>
            <a:r>
              <a:rPr lang="en-US" altLang="en-US" sz="2000" dirty="0" smtClean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2 </a:t>
            </a:r>
            <a:r>
              <a:rPr lang="en-IN" sz="2000" dirty="0" smtClean="0"/>
              <a:t>∈ F, </a:t>
            </a:r>
            <a:r>
              <a:rPr lang="en-IN" sz="1800" dirty="0" smtClean="0"/>
              <a:t>Final state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                               Hence string </a:t>
            </a:r>
            <a:r>
              <a:rPr lang="en-IN" sz="2000" dirty="0"/>
              <a:t>b</a:t>
            </a:r>
            <a:r>
              <a:rPr lang="en-IN" sz="2000" dirty="0" smtClean="0"/>
              <a:t>aa</a:t>
            </a:r>
            <a:r>
              <a:rPr lang="en-IN" sz="1800" dirty="0" smtClean="0"/>
              <a:t> is 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0</a:t>
            </a:r>
            <a:r>
              <a:rPr lang="en-IN" sz="2000" dirty="0"/>
              <a:t>, </a:t>
            </a:r>
            <a:r>
              <a:rPr lang="en-IN" sz="2000" dirty="0" smtClean="0"/>
              <a:t>aba)=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/>
              <a:t>q</a:t>
            </a:r>
            <a:r>
              <a:rPr lang="en-IN" sz="2000" baseline="-25000" dirty="0"/>
              <a:t>1</a:t>
            </a:r>
            <a:r>
              <a:rPr lang="en-IN" sz="2000" dirty="0"/>
              <a:t>, </a:t>
            </a:r>
            <a:r>
              <a:rPr lang="en-IN" sz="2000" dirty="0" err="1" smtClean="0"/>
              <a:t>ba</a:t>
            </a:r>
            <a:r>
              <a:rPr lang="en-IN" sz="2000" dirty="0" smtClean="0"/>
              <a:t>)=</a:t>
            </a:r>
            <a:r>
              <a:rPr lang="en-US" altLang="en-US" sz="2000" dirty="0">
                <a:latin typeface="Symbol" panose="05050102010706020507" pitchFamily="18" charset="2"/>
              </a:rPr>
              <a:t>d(</a:t>
            </a:r>
            <a:r>
              <a:rPr lang="en-IN" sz="2000" dirty="0" smtClean="0"/>
              <a:t>q</a:t>
            </a:r>
            <a:r>
              <a:rPr lang="en-IN" sz="2000" baseline="-25000" dirty="0" smtClean="0"/>
              <a:t>0</a:t>
            </a:r>
            <a:r>
              <a:rPr lang="en-IN" sz="2000" dirty="0" smtClean="0"/>
              <a:t>, </a:t>
            </a:r>
            <a:r>
              <a:rPr lang="en-IN" sz="2000" dirty="0"/>
              <a:t>a</a:t>
            </a:r>
            <a:r>
              <a:rPr lang="en-IN" sz="2000" dirty="0" smtClean="0"/>
              <a:t>)=q</a:t>
            </a:r>
            <a:r>
              <a:rPr lang="en-IN" sz="2000" baseline="-25000" dirty="0" smtClean="0"/>
              <a:t>1 </a:t>
            </a:r>
            <a:r>
              <a:rPr lang="en-IN" sz="2000" dirty="0" smtClean="0"/>
              <a:t>∉ </a:t>
            </a:r>
            <a:r>
              <a:rPr lang="en-IN" sz="2000" dirty="0"/>
              <a:t>F, </a:t>
            </a:r>
            <a:r>
              <a:rPr lang="en-IN" sz="1800" dirty="0"/>
              <a:t>Final state</a:t>
            </a:r>
          </a:p>
          <a:p>
            <a:pPr marL="0" indent="0">
              <a:buNone/>
            </a:pPr>
            <a:r>
              <a:rPr lang="en-IN" sz="1800" dirty="0"/>
              <a:t>                                       </a:t>
            </a:r>
            <a:r>
              <a:rPr lang="en-IN" sz="1800" dirty="0" smtClean="0"/>
              <a:t>Hence </a:t>
            </a:r>
            <a:r>
              <a:rPr lang="en-IN" sz="1800" dirty="0"/>
              <a:t>string </a:t>
            </a:r>
            <a:r>
              <a:rPr lang="en-IN" sz="2000" dirty="0" smtClean="0"/>
              <a:t>aba</a:t>
            </a:r>
            <a:r>
              <a:rPr lang="en-IN" sz="1800" dirty="0" smtClean="0"/>
              <a:t> is not </a:t>
            </a:r>
            <a:r>
              <a:rPr lang="en-IN" sz="1800" dirty="0"/>
              <a:t>accepted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01235" y="4324886"/>
            <a:ext cx="1788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Transition Table</a:t>
            </a:r>
            <a:endParaRPr lang="en-IN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801235" y="4674749"/>
          <a:ext cx="177444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72"/>
                <a:gridCol w="558734"/>
                <a:gridCol w="5587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>
                          <a:solidFill>
                            <a:srgbClr val="003366"/>
                          </a:solidFill>
                          <a:latin typeface="Symbol" panose="05050102010706020507" pitchFamily="18" charset="2"/>
                        </a:rPr>
                        <a:t>d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a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solidFill>
                            <a:srgbClr val="003366"/>
                          </a:solidFill>
                        </a:rPr>
                        <a:t>b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1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0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q</a:t>
                      </a:r>
                      <a:r>
                        <a:rPr lang="en-US" altLang="en-US" sz="2000" baseline="-25000" dirty="0" smtClean="0"/>
                        <a:t>2</a:t>
                      </a:r>
                      <a:endParaRPr lang="en-IN" sz="2000" dirty="0">
                        <a:solidFill>
                          <a:srgbClr val="00336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0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Construct DFA’s accepting the following strings over the alphabet set </a:t>
            </a:r>
            <a:r>
              <a:rPr lang="el-GR" altLang="en-US" sz="3200" dirty="0">
                <a:cs typeface="Times New Roman" panose="02020603050405020304" pitchFamily="18" charset="0"/>
              </a:rPr>
              <a:t>Σ </a:t>
            </a:r>
            <a:r>
              <a:rPr lang="en-IN" dirty="0" smtClean="0"/>
              <a:t>={0,1}</a:t>
            </a:r>
          </a:p>
          <a:p>
            <a:pPr marL="571500" indent="-571500">
              <a:buAutoNum type="romanLcPeriod"/>
            </a:pPr>
            <a:r>
              <a:rPr lang="en-IN" dirty="0" smtClean="0"/>
              <a:t>The set of all strings ending with 00</a:t>
            </a:r>
          </a:p>
          <a:p>
            <a:pPr marL="571500" indent="-571500">
              <a:buAutoNum type="romanLcPeriod"/>
            </a:pPr>
            <a:r>
              <a:rPr lang="en-IN" dirty="0" smtClean="0"/>
              <a:t>The set of all strings with three consecutive 0’s </a:t>
            </a:r>
            <a:r>
              <a:rPr lang="en-IN" dirty="0" err="1" smtClean="0"/>
              <a:t>atleast</a:t>
            </a:r>
            <a:r>
              <a:rPr lang="en-IN" dirty="0" smtClean="0"/>
              <a:t> once</a:t>
            </a:r>
          </a:p>
          <a:p>
            <a:pPr marL="571500" indent="-571500">
              <a:buAutoNum type="romanLcPeriod"/>
            </a:pPr>
            <a:r>
              <a:rPr lang="en-IN" dirty="0" smtClean="0"/>
              <a:t>Set of all strings beginning with 00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8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Construct DFA’s accepting the following strings over the alphabet set </a:t>
            </a:r>
            <a:r>
              <a:rPr lang="el-GR" altLang="en-US" sz="3200" dirty="0">
                <a:cs typeface="Times New Roman" panose="02020603050405020304" pitchFamily="18" charset="0"/>
              </a:rPr>
              <a:t>Σ </a:t>
            </a:r>
            <a:r>
              <a:rPr lang="en-IN" dirty="0"/>
              <a:t>={0,1}</a:t>
            </a:r>
          </a:p>
          <a:p>
            <a:pPr marL="571500" indent="-571500">
              <a:buAutoNum type="romanLcPeriod"/>
            </a:pPr>
            <a:r>
              <a:rPr lang="en-IN" dirty="0"/>
              <a:t>The set of all strings ending with 00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143469"/>
            <a:ext cx="6751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Construct DFA’s accepting the following strings over the </a:t>
            </a:r>
            <a:endParaRPr lang="en-IN" dirty="0" smtClean="0"/>
          </a:p>
          <a:p>
            <a:r>
              <a:rPr lang="en-IN" dirty="0" smtClean="0"/>
              <a:t>alphabet </a:t>
            </a:r>
            <a:r>
              <a:rPr lang="en-IN" dirty="0"/>
              <a:t>set </a:t>
            </a:r>
            <a:r>
              <a:rPr lang="el-GR" altLang="en-US" dirty="0">
                <a:cs typeface="Times New Roman" panose="02020603050405020304" pitchFamily="18" charset="0"/>
              </a:rPr>
              <a:t>Σ </a:t>
            </a:r>
            <a:r>
              <a:rPr lang="en-IN" dirty="0"/>
              <a:t>={0,1}</a:t>
            </a:r>
          </a:p>
          <a:p>
            <a:r>
              <a:rPr lang="en-IN" dirty="0" err="1" smtClean="0"/>
              <a:t>i</a:t>
            </a:r>
            <a:r>
              <a:rPr lang="en-IN" dirty="0" smtClean="0"/>
              <a:t>. The </a:t>
            </a:r>
            <a:r>
              <a:rPr lang="en-IN" dirty="0"/>
              <a:t>set of all strings ending with 00</a:t>
            </a:r>
          </a:p>
          <a:p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624840" y="1219201"/>
            <a:ext cx="6490601" cy="5021264"/>
            <a:chOff x="624840" y="1219201"/>
            <a:chExt cx="6490601" cy="50212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5" b="13333"/>
            <a:stretch/>
          </p:blipFill>
          <p:spPr>
            <a:xfrm rot="16200000">
              <a:off x="1359509" y="484532"/>
              <a:ext cx="5021264" cy="649060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609071" y="5068329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q</a:t>
              </a:r>
              <a:r>
                <a:rPr lang="en-IN" baseline="-25000" dirty="0" smtClean="0"/>
                <a:t>0</a:t>
              </a:r>
              <a:endParaRPr lang="en-IN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0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46862" b="13333"/>
          <a:stretch/>
        </p:blipFill>
        <p:spPr>
          <a:xfrm rot="16200000">
            <a:off x="1325960" y="-454421"/>
            <a:ext cx="5714999" cy="72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Finite State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Abstract machine or Automata or Finite State machine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Example: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600075" y="2652712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State1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048000" y="2652712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State3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905000" y="3976687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Verdana" pitchFamily="34" charset="0"/>
              </a:rPr>
              <a:t>State2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252537" y="3262312"/>
            <a:ext cx="842963" cy="8667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stCxn id="9" idx="7"/>
          </p:cNvCxnSpPr>
          <p:nvPr/>
        </p:nvCxnSpPr>
        <p:spPr bwMode="auto">
          <a:xfrm flipV="1">
            <a:off x="3018823" y="3262313"/>
            <a:ext cx="486377" cy="803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76200" y="2905125"/>
            <a:ext cx="52387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2938464" y="2590800"/>
            <a:ext cx="1516856" cy="7381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23" name="Straight Arrow Connector 22"/>
          <p:cNvCxnSpPr>
            <a:stCxn id="7" idx="6"/>
            <a:endCxn id="20" idx="2"/>
          </p:cNvCxnSpPr>
          <p:nvPr/>
        </p:nvCxnSpPr>
        <p:spPr bwMode="auto">
          <a:xfrm>
            <a:off x="1905000" y="2957512"/>
            <a:ext cx="1033464" cy="2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6062600" y="2750463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5538725" y="3055263"/>
            <a:ext cx="52387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610350" y="2870597"/>
            <a:ext cx="14574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Start 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062600" y="3664863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10350" y="3784997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062600" y="4591169"/>
            <a:ext cx="1304925" cy="6096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953064" y="4529257"/>
            <a:ext cx="1516856" cy="738187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5169" y="4729817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Final State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228600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Notations</a:t>
            </a:r>
            <a:endParaRPr lang="en-IN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36677" y="2349212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Event1/</a:t>
            </a:r>
          </a:p>
          <a:p>
            <a:r>
              <a:rPr lang="en-IN" sz="1600" dirty="0" smtClean="0"/>
              <a:t>Action1</a:t>
            </a:r>
            <a:endParaRPr lang="en-IN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717767" y="3620511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Event2/</a:t>
            </a:r>
          </a:p>
          <a:p>
            <a:r>
              <a:rPr lang="en-IN" sz="1600" dirty="0" smtClean="0"/>
              <a:t>Action2</a:t>
            </a:r>
            <a:endParaRPr lang="en-IN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354325" y="3453467"/>
            <a:ext cx="98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/>
              <a:t>Event3/</a:t>
            </a:r>
          </a:p>
          <a:p>
            <a:r>
              <a:rPr lang="en-IN" sz="1600" dirty="0" smtClean="0"/>
              <a:t>Action3</a:t>
            </a:r>
            <a:endParaRPr lang="en-IN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269080" y="4888855"/>
            <a:ext cx="3267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008000"/>
                </a:solidFill>
              </a:rPr>
              <a:t>Nodes: </a:t>
            </a:r>
            <a:r>
              <a:rPr lang="en-IN" sz="1600" dirty="0" smtClean="0">
                <a:solidFill>
                  <a:srgbClr val="008000"/>
                </a:solidFill>
              </a:rPr>
              <a:t>State</a:t>
            </a:r>
          </a:p>
          <a:p>
            <a:r>
              <a:rPr lang="en-IN" sz="1600" b="1" dirty="0" smtClean="0">
                <a:solidFill>
                  <a:srgbClr val="008000"/>
                </a:solidFill>
              </a:rPr>
              <a:t>Edges: </a:t>
            </a:r>
            <a:r>
              <a:rPr lang="en-IN" sz="1600" dirty="0" smtClean="0">
                <a:solidFill>
                  <a:srgbClr val="008000"/>
                </a:solidFill>
              </a:rPr>
              <a:t>Transition</a:t>
            </a:r>
          </a:p>
          <a:p>
            <a:r>
              <a:rPr lang="en-IN" sz="1600" b="1" dirty="0" smtClean="0">
                <a:solidFill>
                  <a:srgbClr val="008000"/>
                </a:solidFill>
              </a:rPr>
              <a:t>Edge Label: </a:t>
            </a:r>
            <a:r>
              <a:rPr lang="en-IN" sz="1600" dirty="0" smtClean="0">
                <a:solidFill>
                  <a:srgbClr val="008000"/>
                </a:solidFill>
              </a:rPr>
              <a:t>Events / Actions</a:t>
            </a:r>
            <a:endParaRPr lang="en-IN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54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1" t="10606" r="6748"/>
          <a:stretch/>
        </p:blipFill>
        <p:spPr>
          <a:xfrm rot="16200000">
            <a:off x="957994" y="723167"/>
            <a:ext cx="5105400" cy="5792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  <a:p>
            <a:pPr marL="571500" indent="-571500">
              <a:buAutoNum type="romanLcPeriod"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97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5" t="8889" r="8334" b="15556"/>
          <a:stretch/>
        </p:blipFill>
        <p:spPr>
          <a:xfrm rot="16200000">
            <a:off x="1170445" y="803401"/>
            <a:ext cx="4495800" cy="57845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0644" y="2667000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9819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3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7" y="3688556"/>
            <a:ext cx="5813860" cy="2527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5894785" cy="22639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63094" y="2667000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79539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</a:t>
            </a:r>
            <a:r>
              <a:rPr lang="en-IN" dirty="0"/>
              <a:t>to explain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Construct DFA’s accepting the following strings over the alphabet set </a:t>
            </a:r>
            <a:r>
              <a:rPr lang="el-GR" altLang="en-US" sz="1800" dirty="0">
                <a:cs typeface="Times New Roman" panose="02020603050405020304" pitchFamily="18" charset="0"/>
              </a:rPr>
              <a:t>Σ </a:t>
            </a:r>
            <a:r>
              <a:rPr lang="en-IN" sz="1800" dirty="0"/>
              <a:t>={</a:t>
            </a:r>
            <a:r>
              <a:rPr lang="en-IN" sz="1800" dirty="0" err="1"/>
              <a:t>a,b</a:t>
            </a: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 smtClean="0"/>
              <a:t>Set </a:t>
            </a:r>
            <a:r>
              <a:rPr lang="en-IN" sz="1800" dirty="0"/>
              <a:t>of all strings not containing the substring ‘</a:t>
            </a:r>
            <a:r>
              <a:rPr lang="en-IN" sz="1800" dirty="0" err="1"/>
              <a:t>abb</a:t>
            </a:r>
            <a:r>
              <a:rPr lang="en-IN" sz="1800" dirty="0"/>
              <a:t>’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77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85621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8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</a:t>
            </a:r>
            <a:r>
              <a:rPr lang="en-IN" dirty="0"/>
              <a:t>to explain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Construct DFA’s accepting the following strings over the alphabet set </a:t>
            </a:r>
            <a:r>
              <a:rPr lang="el-GR" altLang="en-US" sz="1800" dirty="0">
                <a:cs typeface="Times New Roman" panose="02020603050405020304" pitchFamily="18" charset="0"/>
              </a:rPr>
              <a:t>Σ </a:t>
            </a:r>
            <a:r>
              <a:rPr lang="en-IN" sz="1800" dirty="0"/>
              <a:t>={</a:t>
            </a:r>
            <a:r>
              <a:rPr lang="en-IN" sz="1800" dirty="0" err="1"/>
              <a:t>a,b</a:t>
            </a:r>
            <a:r>
              <a:rPr lang="en-IN" sz="1800" dirty="0"/>
              <a:t>}</a:t>
            </a:r>
          </a:p>
          <a:p>
            <a:pPr marL="0" indent="0">
              <a:buNone/>
            </a:pPr>
            <a:r>
              <a:rPr lang="en-IN" sz="1800" dirty="0" smtClean="0"/>
              <a:t>The </a:t>
            </a:r>
            <a:r>
              <a:rPr lang="en-IN" sz="1800" dirty="0"/>
              <a:t>set of all strings either begins or ends or both with substring ‘ab’</a:t>
            </a:r>
          </a:p>
          <a:p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computer</a:t>
            </a:r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6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107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4109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SWITCH</a:t>
            </a: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1116013" y="4005263"/>
            <a:ext cx="3097212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input:</a:t>
            </a:r>
            <a:r>
              <a:rPr lang="en-US" altLang="en-US" sz="2400">
                <a:latin typeface="Gill Sans MT" panose="020B0502020104020203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output:</a:t>
            </a:r>
            <a:r>
              <a:rPr lang="en-US" altLang="en-US" sz="2400">
                <a:latin typeface="Gill Sans MT" panose="020B0502020104020203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flip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on, off</a:t>
            </a:r>
          </a:p>
        </p:txBody>
      </p:sp>
    </p:spTree>
    <p:extLst>
      <p:ext uri="{BB962C8B-B14F-4D97-AF65-F5344CB8AC3E}">
        <p14:creationId xmlns:p14="http://schemas.microsoft.com/office/powerpoint/2010/main" val="12782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585621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4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exactly one ‘a’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with at least one ‘a’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/>
              <a:t>Not more than three a’s in the strings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except those which end with ‘</a:t>
            </a:r>
            <a:r>
              <a:rPr lang="en-IN" sz="2000" dirty="0" err="1" smtClean="0"/>
              <a:t>abb</a:t>
            </a:r>
            <a:r>
              <a:rPr lang="en-IN" sz="2000" dirty="0" smtClean="0"/>
              <a:t>’ </a:t>
            </a:r>
          </a:p>
          <a:p>
            <a:pPr marL="571500" indent="-571500">
              <a:buFont typeface="Wingdings" pitchFamily="2" charset="2"/>
              <a:buAutoNum type="romanLcPeriod"/>
            </a:pPr>
            <a:r>
              <a:rPr lang="en-IN" sz="2000" dirty="0" smtClean="0"/>
              <a:t>Set </a:t>
            </a:r>
            <a:r>
              <a:rPr lang="en-IN" sz="2000" dirty="0"/>
              <a:t>of all strings not containing the substring ‘</a:t>
            </a:r>
            <a:r>
              <a:rPr lang="en-IN" sz="2000" dirty="0" err="1" smtClean="0"/>
              <a:t>abb</a:t>
            </a:r>
            <a:r>
              <a:rPr lang="en-IN" sz="2000" dirty="0"/>
              <a:t>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The set of all strings either begins or ends or both with substring ‘ab’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  <a:p>
            <a:pPr marL="571500" indent="-571500">
              <a:buAutoNum type="romanLcPeriod"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0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0" indent="0">
              <a:buNone/>
            </a:pPr>
            <a:r>
              <a:rPr lang="en-IN" sz="2000" dirty="0" smtClean="0"/>
              <a:t>Set of strings ending with ab or </a:t>
            </a:r>
            <a:r>
              <a:rPr lang="en-IN" sz="2000" dirty="0" err="1" smtClean="0"/>
              <a:t>ba</a:t>
            </a: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97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14" y="2346110"/>
            <a:ext cx="5604386" cy="2318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9294" y="2920424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57736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DFA’s accepting the following strings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0" indent="0">
              <a:buNone/>
            </a:pPr>
            <a:r>
              <a:rPr lang="en-IN" sz="2000" dirty="0" smtClean="0"/>
              <a:t>Set of all strings with at least one ‘a’ and exactly two b’s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96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5604387" cy="289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39294" y="2920424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60364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number of states in the minimal deterministic finite automaton corresponding to the regular expression </a:t>
            </a: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(</a:t>
            </a:r>
            <a:r>
              <a:rPr lang="en-IN" sz="2000" dirty="0"/>
              <a:t>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The number of states in the minimal deterministic finite automaton corresponding to the regular expression (0 + 1)*(10) is ____________</a:t>
            </a:r>
            <a:br>
              <a:rPr lang="en-IN" sz="2000" dirty="0"/>
            </a:br>
            <a:r>
              <a:rPr lang="en-IN" sz="2000" b="1" dirty="0"/>
              <a:t>(A)</a:t>
            </a:r>
            <a:r>
              <a:rPr lang="en-IN" sz="2000" dirty="0"/>
              <a:t> 2</a:t>
            </a:r>
            <a:br>
              <a:rPr lang="en-IN" sz="2000" dirty="0"/>
            </a:br>
            <a:r>
              <a:rPr lang="en-IN" sz="2000" b="1" dirty="0"/>
              <a:t>(B)</a:t>
            </a:r>
            <a:r>
              <a:rPr lang="en-IN" sz="2000" dirty="0"/>
              <a:t> 3</a:t>
            </a:r>
            <a:br>
              <a:rPr lang="en-IN" sz="2000" dirty="0"/>
            </a:br>
            <a:r>
              <a:rPr lang="en-IN" sz="2000" b="1" dirty="0"/>
              <a:t>(C)</a:t>
            </a:r>
            <a:r>
              <a:rPr lang="en-IN" sz="2000" dirty="0"/>
              <a:t> 4</a:t>
            </a:r>
            <a:br>
              <a:rPr lang="en-IN" sz="2000" dirty="0"/>
            </a:br>
            <a:r>
              <a:rPr lang="en-IN" sz="2000" b="1" dirty="0"/>
              <a:t>(D)</a:t>
            </a:r>
            <a:r>
              <a:rPr lang="en-IN" sz="2000" dirty="0"/>
              <a:t> 5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b="1" dirty="0" smtClean="0"/>
              <a:t>Answer</a:t>
            </a:r>
            <a:r>
              <a:rPr lang="en-IN" sz="2000" b="1" dirty="0"/>
              <a:t>:</a:t>
            </a:r>
            <a:r>
              <a:rPr lang="en-IN" sz="2000" dirty="0"/>
              <a:t> </a:t>
            </a:r>
            <a:r>
              <a:rPr lang="en-IN" sz="2000" b="1" dirty="0"/>
              <a:t>(</a:t>
            </a:r>
            <a:r>
              <a:rPr lang="en-IN" sz="2000" b="1" dirty="0" smtClean="0"/>
              <a:t>B)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0323" y="6076742"/>
            <a:ext cx="266702" cy="34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0</a:t>
            </a:r>
            <a:endParaRPr lang="en-IN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01351" y="3733800"/>
            <a:ext cx="5781675" cy="2438400"/>
            <a:chOff x="2601351" y="3733800"/>
            <a:chExt cx="5781675" cy="2438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86"/>
            <a:stretch/>
          </p:blipFill>
          <p:spPr>
            <a:xfrm>
              <a:off x="2601351" y="3733800"/>
              <a:ext cx="5781675" cy="2438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043465" y="5638800"/>
              <a:ext cx="266702" cy="34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1</a:t>
              </a:r>
              <a:endParaRPr lang="en-IN" sz="1600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3810000" y="56388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08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Draw a deterministic </a:t>
            </a:r>
            <a:r>
              <a:rPr lang="en-IN" sz="2400" dirty="0" smtClean="0"/>
              <a:t>finite </a:t>
            </a:r>
            <a:r>
              <a:rPr lang="en-IN" sz="2400" dirty="0"/>
              <a:t>automata which accept a string containing “the” anywhere in a string of </a:t>
            </a:r>
            <a:endParaRPr lang="en-IN" sz="2400" dirty="0" smtClean="0"/>
          </a:p>
          <a:p>
            <a:pPr marL="0" indent="0">
              <a:buNone/>
            </a:pPr>
            <a:r>
              <a:rPr lang="el-GR" altLang="en-US" sz="2400" dirty="0" smtClean="0">
                <a:cs typeface="Times New Roman" panose="02020603050405020304" pitchFamily="18" charset="0"/>
              </a:rPr>
              <a:t>Σ </a:t>
            </a:r>
            <a:r>
              <a:rPr lang="en-IN" sz="2400" dirty="0" smtClean="0"/>
              <a:t>={</a:t>
            </a:r>
            <a:r>
              <a:rPr lang="en-IN" sz="2400" dirty="0"/>
              <a:t>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Draw a deterministic </a:t>
            </a:r>
            <a:r>
              <a:rPr lang="en-IN" sz="1800" dirty="0" smtClean="0"/>
              <a:t>finite </a:t>
            </a:r>
            <a:r>
              <a:rPr lang="en-IN" sz="1800" dirty="0"/>
              <a:t>automata which accept a string containing “the” anywhere in a string of {a-z}, e.g., “there” but not “those”.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365587"/>
            <a:ext cx="6798930" cy="32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simple “computer”</a:t>
            </a:r>
          </a:p>
        </p:txBody>
      </p:sp>
      <p:sp>
        <p:nvSpPr>
          <p:cNvPr id="5123" name="Line 4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>
            <a:off x="1114425" y="3571875"/>
            <a:ext cx="27368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8" name="Line 10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9" name="Line 11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0" name="Oval 12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1" name="Oval 13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Rectangle 14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5133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5134" name="Text Box 17"/>
          <p:cNvSpPr txBox="1">
            <a:spLocks noChangeArrowheads="1"/>
          </p:cNvSpPr>
          <p:nvPr/>
        </p:nvSpPr>
        <p:spPr bwMode="auto">
          <a:xfrm rot="-1395791">
            <a:off x="1908175" y="1490663"/>
            <a:ext cx="865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/>
              <a:t>SWITCH</a:t>
            </a:r>
          </a:p>
        </p:txBody>
      </p:sp>
      <p:sp>
        <p:nvSpPr>
          <p:cNvPr id="5135" name="Oval 22"/>
          <p:cNvSpPr>
            <a:spLocks noChangeArrowheads="1"/>
          </p:cNvSpPr>
          <p:nvPr/>
        </p:nvSpPr>
        <p:spPr bwMode="auto">
          <a:xfrm>
            <a:off x="5976938" y="244633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Oval 23"/>
          <p:cNvSpPr>
            <a:spLocks noChangeArrowheads="1"/>
          </p:cNvSpPr>
          <p:nvPr/>
        </p:nvSpPr>
        <p:spPr bwMode="auto">
          <a:xfrm>
            <a:off x="7718425" y="2353469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137" name="Freeform 24"/>
          <p:cNvSpPr>
            <a:spLocks/>
          </p:cNvSpPr>
          <p:nvPr/>
        </p:nvSpPr>
        <p:spPr bwMode="auto">
          <a:xfrm>
            <a:off x="6510338" y="2420938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8" name="Freeform 25"/>
          <p:cNvSpPr>
            <a:spLocks/>
          </p:cNvSpPr>
          <p:nvPr/>
        </p:nvSpPr>
        <p:spPr bwMode="auto">
          <a:xfrm flipV="1">
            <a:off x="6586538" y="2890838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9" name="Line 26"/>
          <p:cNvSpPr>
            <a:spLocks noChangeShapeType="1"/>
          </p:cNvSpPr>
          <p:nvPr/>
        </p:nvSpPr>
        <p:spPr bwMode="auto">
          <a:xfrm>
            <a:off x="5595938" y="27511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40" name="Text Box 27"/>
          <p:cNvSpPr txBox="1">
            <a:spLocks noChangeArrowheads="1"/>
          </p:cNvSpPr>
          <p:nvPr/>
        </p:nvSpPr>
        <p:spPr bwMode="auto">
          <a:xfrm>
            <a:off x="6064250" y="2565400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5141" name="Text Box 28"/>
          <p:cNvSpPr txBox="1">
            <a:spLocks noChangeArrowheads="1"/>
          </p:cNvSpPr>
          <p:nvPr/>
        </p:nvSpPr>
        <p:spPr bwMode="auto">
          <a:xfrm>
            <a:off x="7823200" y="2492375"/>
            <a:ext cx="41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5142" name="Text Box 29"/>
          <p:cNvSpPr txBox="1">
            <a:spLocks noChangeArrowheads="1"/>
          </p:cNvSpPr>
          <p:nvPr/>
        </p:nvSpPr>
        <p:spPr bwMode="auto">
          <a:xfrm>
            <a:off x="5003800" y="2557463"/>
            <a:ext cx="57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5143" name="Text Box 32"/>
          <p:cNvSpPr txBox="1">
            <a:spLocks noChangeArrowheads="1"/>
          </p:cNvSpPr>
          <p:nvPr/>
        </p:nvSpPr>
        <p:spPr bwMode="auto">
          <a:xfrm>
            <a:off x="7067550" y="2054225"/>
            <a:ext cx="23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i="1">
                <a:latin typeface="Garamond" panose="02020404030301010803" pitchFamily="18" charset="0"/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5144" name="Text Box 33"/>
          <p:cNvSpPr txBox="1">
            <a:spLocks noChangeArrowheads="1"/>
          </p:cNvSpPr>
          <p:nvPr/>
        </p:nvSpPr>
        <p:spPr bwMode="auto">
          <a:xfrm>
            <a:off x="7051675" y="3067050"/>
            <a:ext cx="23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i="1">
                <a:latin typeface="Garamond" panose="02020404030301010803" pitchFamily="18" charset="0"/>
                <a:ea typeface="新細明體" panose="02020500000000000000" pitchFamily="18" charset="-120"/>
              </a:rPr>
              <a:t>f</a:t>
            </a:r>
          </a:p>
        </p:txBody>
      </p:sp>
      <p:sp>
        <p:nvSpPr>
          <p:cNvPr id="5145" name="Text Box 34"/>
          <p:cNvSpPr txBox="1">
            <a:spLocks noChangeArrowheads="1"/>
          </p:cNvSpPr>
          <p:nvPr/>
        </p:nvSpPr>
        <p:spPr bwMode="auto">
          <a:xfrm>
            <a:off x="1116013" y="4005263"/>
            <a:ext cx="360045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input:</a:t>
            </a:r>
            <a:r>
              <a:rPr lang="en-US" altLang="en-US" sz="2400">
                <a:latin typeface="Gill Sans MT" panose="020B0502020104020203" pitchFamily="34" charset="0"/>
              </a:rPr>
              <a:t> switch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output:</a:t>
            </a:r>
            <a:r>
              <a:rPr lang="en-US" altLang="en-US" sz="2400">
                <a:latin typeface="Gill Sans MT" panose="020B0502020104020203" pitchFamily="34" charset="0"/>
              </a:rPr>
              <a:t> light bulb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 i="1">
                <a:latin typeface="Garamond" panose="02020404030301010803" pitchFamily="18" charset="0"/>
              </a:rPr>
              <a:t>f</a:t>
            </a:r>
            <a:r>
              <a:rPr lang="en-US" altLang="en-US" sz="2400">
                <a:latin typeface="Gill Sans MT" panose="020B0502020104020203" pitchFamily="34" charset="0"/>
              </a:rPr>
              <a:t> for “flip switch”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5146" name="Text Box 35"/>
          <p:cNvSpPr txBox="1">
            <a:spLocks noChangeArrowheads="1"/>
          </p:cNvSpPr>
          <p:nvPr/>
        </p:nvSpPr>
        <p:spPr bwMode="auto">
          <a:xfrm>
            <a:off x="5075238" y="4402138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there was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flips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1578" y="138476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rgbClr val="0000FF"/>
                </a:solidFill>
              </a:rPr>
              <a:t>Abstract machine or</a:t>
            </a:r>
          </a:p>
          <a:p>
            <a:pPr algn="ctr"/>
            <a:r>
              <a:rPr lang="en-IN" dirty="0" smtClean="0">
                <a:solidFill>
                  <a:srgbClr val="0000FF"/>
                </a:solidFill>
              </a:rPr>
              <a:t>Automaton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7634288" y="2305052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6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1800" dirty="0"/>
              <a:t>Draw a deterministic and non-deterministic finite automata which accept a string containing “</a:t>
            </a:r>
            <a:r>
              <a:rPr lang="en-IN" sz="1800" dirty="0" err="1"/>
              <a:t>ing</a:t>
            </a:r>
            <a:r>
              <a:rPr lang="en-IN" sz="1800" dirty="0"/>
              <a:t>” at the end of a string in a string of {a-z}, e.g., “anything” but not “anywhere”.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6623902" cy="30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41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|w| mod 5 </a:t>
            </a:r>
            <a:r>
              <a:rPr lang="en-IN" sz="2000" dirty="0"/>
              <a:t>≠</a:t>
            </a:r>
            <a:r>
              <a:rPr lang="en-IN" sz="2000" dirty="0" smtClean="0"/>
              <a:t> 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8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</a:t>
            </a:r>
            <a:r>
              <a:rPr lang="en-IN" sz="2000" dirty="0" err="1" smtClean="0"/>
              <a:t>a,b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2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2" y="2111352"/>
            <a:ext cx="4460358" cy="26273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9694" y="308711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3923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</a:t>
            </a:r>
            <a:r>
              <a:rPr lang="en-IN" sz="2000" dirty="0" err="1"/>
              <a:t>n</a:t>
            </a:r>
            <a:r>
              <a:rPr lang="en-IN" sz="2000" baseline="-25000" dirty="0" err="1"/>
              <a:t>a</a:t>
            </a:r>
            <a:r>
              <a:rPr lang="en-IN" sz="2000" dirty="0"/>
              <a:t>(w)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9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/>
              <a:t>L={w / </a:t>
            </a:r>
            <a:r>
              <a:rPr lang="en-IN" sz="2000" dirty="0" err="1"/>
              <a:t>n</a:t>
            </a:r>
            <a:r>
              <a:rPr lang="en-IN" sz="2000" baseline="-25000" dirty="0" err="1"/>
              <a:t>a</a:t>
            </a:r>
            <a:r>
              <a:rPr lang="en-IN" sz="2000" dirty="0"/>
              <a:t>(w)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9324" y="912076"/>
            <a:ext cx="2362200" cy="64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4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13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9694" y="308711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5396753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22251" y="2934247"/>
            <a:ext cx="1771449" cy="4914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4485" y="403436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2055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</a:t>
            </a:r>
            <a:r>
              <a:rPr lang="en-IN" sz="2000" dirty="0" err="1" smtClean="0"/>
              <a:t>awa</a:t>
            </a:r>
            <a:r>
              <a:rPr lang="en-IN" sz="2000" dirty="0" smtClean="0"/>
              <a:t>  / w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</a:t>
            </a:r>
            <a:r>
              <a:rPr lang="en-US" altLang="en-US" sz="2000" baseline="30000" dirty="0" smtClean="0">
                <a:latin typeface="Symbol" panose="05050102010706020507" pitchFamily="18" charset="2"/>
              </a:rPr>
              <a:t>*</a:t>
            </a:r>
            <a:r>
              <a:rPr lang="en-US" altLang="en-US" sz="2000" baseline="30000" dirty="0">
                <a:latin typeface="Symbol" panose="05050102010706020507" pitchFamily="18" charset="2"/>
              </a:rPr>
              <a:t> </a:t>
            </a:r>
            <a:r>
              <a:rPr lang="en-IN" sz="2000" dirty="0" smtClean="0"/>
              <a:t>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a</a:t>
            </a:r>
            <a:r>
              <a:rPr lang="en-IN" sz="2000" dirty="0" smtClean="0"/>
              <a:t>(w)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 |w| mod 3 ==0 }</a:t>
            </a:r>
          </a:p>
          <a:p>
            <a:pPr marL="571500" indent="-571500">
              <a:buAutoNum type="romanLcPeriod"/>
            </a:pPr>
            <a:r>
              <a:rPr lang="en-IN" sz="2000" dirty="0" smtClean="0"/>
              <a:t>L={w / |w| mod 5 </a:t>
            </a:r>
            <a:r>
              <a:rPr lang="en-IN" sz="2000" dirty="0"/>
              <a:t>≠</a:t>
            </a:r>
            <a:r>
              <a:rPr lang="en-IN" sz="2000" dirty="0" smtClean="0"/>
              <a:t> 0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3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languages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/>
              <a:t>={a, b}</a:t>
            </a:r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|w| mod 5 ≠ 0 }</a:t>
            </a:r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L</a:t>
            </a:r>
            <a:r>
              <a:rPr lang="en-IN" sz="2000" dirty="0"/>
              <a:t>={w / |w| mod 5 </a:t>
            </a:r>
            <a:r>
              <a:rPr lang="en-IN" sz="2000" dirty="0" smtClean="0"/>
              <a:t>== </a:t>
            </a:r>
            <a:r>
              <a:rPr lang="en-IN" sz="2000" dirty="0"/>
              <a:t>0 }</a:t>
            </a: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05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10731" y="3106161"/>
            <a:ext cx="22047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Note: For the DFA’s,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diagram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Formal definition</a:t>
            </a:r>
          </a:p>
          <a:p>
            <a:pPr marL="342900" indent="-342900">
              <a:buAutoNum type="alphaLcPeriod"/>
            </a:pPr>
            <a:r>
              <a:rPr lang="en-IN" sz="1400" dirty="0" smtClean="0"/>
              <a:t>Transition Table</a:t>
            </a:r>
          </a:p>
          <a:p>
            <a:r>
              <a:rPr lang="en-IN" sz="1400" dirty="0" smtClean="0"/>
              <a:t>Should written</a:t>
            </a:r>
            <a:endParaRPr lang="en-IN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6590603" cy="23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27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IN" sz="2400" dirty="0" smtClean="0"/>
              <a:t>1. Construct </a:t>
            </a:r>
            <a:r>
              <a:rPr lang="en-IN" sz="2400" dirty="0"/>
              <a:t>DFA to accept </a:t>
            </a:r>
            <a:r>
              <a:rPr lang="en-IN" sz="2400" b="1" dirty="0"/>
              <a:t>even</a:t>
            </a:r>
            <a:r>
              <a:rPr lang="en-IN" sz="2400" dirty="0"/>
              <a:t> number of a’s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={a}</a:t>
            </a: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IN" sz="2400" dirty="0" smtClean="0"/>
              <a:t>2. Construct </a:t>
            </a:r>
            <a:r>
              <a:rPr lang="en-IN" sz="2400" dirty="0"/>
              <a:t>DFA to accept </a:t>
            </a:r>
            <a:r>
              <a:rPr lang="en-IN" sz="2400" b="1" dirty="0"/>
              <a:t>odd </a:t>
            </a:r>
            <a:r>
              <a:rPr lang="en-IN" sz="2400" dirty="0"/>
              <a:t>number of a’s over the alphabet set </a:t>
            </a:r>
            <a:r>
              <a:rPr lang="el-GR" altLang="en-US" sz="2400" dirty="0">
                <a:cs typeface="Times New Roman" panose="02020603050405020304" pitchFamily="18" charset="0"/>
              </a:rPr>
              <a:t>Σ </a:t>
            </a:r>
            <a:r>
              <a:rPr lang="en-IN" sz="2400" dirty="0"/>
              <a:t>={a}</a:t>
            </a: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8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96450" y="-558114"/>
            <a:ext cx="1905000" cy="5612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41032" y="1602369"/>
            <a:ext cx="2209801" cy="6167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2938" y="28310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731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={a, b}</a:t>
            </a:r>
          </a:p>
          <a:p>
            <a:pPr marL="0" indent="0">
              <a:buNone/>
            </a:pPr>
            <a:r>
              <a:rPr lang="en-IN" sz="1800" dirty="0" smtClean="0"/>
              <a:t>L={w / w</a:t>
            </a:r>
            <a:r>
              <a:rPr lang="en-US" altLang="en-US" sz="1800" dirty="0" smtClean="0">
                <a:latin typeface="Symbol" panose="05050102010706020507" pitchFamily="18" charset="2"/>
              </a:rPr>
              <a:t>Î(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 smtClean="0">
                <a:latin typeface="Symbol" panose="05050102010706020507" pitchFamily="18" charset="2"/>
              </a:rPr>
              <a:t>* </a:t>
            </a:r>
            <a:r>
              <a:rPr lang="en-IN" sz="1800" dirty="0" smtClean="0"/>
              <a:t>,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a</a:t>
            </a:r>
            <a:r>
              <a:rPr lang="en-IN" sz="1800" dirty="0" smtClean="0"/>
              <a:t>(w) mod 2 ==0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mod </a:t>
            </a:r>
            <a:r>
              <a:rPr lang="en-IN" sz="1800" dirty="0" smtClean="0"/>
              <a:t>2 </a:t>
            </a:r>
            <a:r>
              <a:rPr lang="en-IN" sz="1800" dirty="0"/>
              <a:t>==0 </a:t>
            </a:r>
            <a:r>
              <a:rPr lang="en-IN" sz="1800" dirty="0" smtClean="0"/>
              <a:t>}</a:t>
            </a:r>
          </a:p>
          <a:p>
            <a:pPr marL="0" indent="0">
              <a:buNone/>
            </a:pPr>
            <a:r>
              <a:rPr lang="en-IN" sz="1800" dirty="0" smtClean="0"/>
              <a:t>OR</a:t>
            </a:r>
          </a:p>
          <a:p>
            <a:pPr marL="0" indent="0">
              <a:buNone/>
            </a:pPr>
            <a:r>
              <a:rPr lang="en-IN" sz="1800" dirty="0"/>
              <a:t>L={w / w</a:t>
            </a:r>
            <a:r>
              <a:rPr lang="en-US" altLang="en-US" sz="1800" dirty="0">
                <a:latin typeface="Symbol" panose="05050102010706020507" pitchFamily="18" charset="2"/>
              </a:rPr>
              <a:t>Î(</a:t>
            </a:r>
            <a:r>
              <a:rPr lang="en-IN" sz="1800" dirty="0" err="1"/>
              <a:t>a+b</a:t>
            </a:r>
            <a:r>
              <a:rPr lang="en-US" altLang="en-US" sz="1800" dirty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>
                <a:latin typeface="Symbol" panose="05050102010706020507" pitchFamily="18" charset="2"/>
              </a:rPr>
              <a:t>* </a:t>
            </a:r>
            <a:r>
              <a:rPr lang="en-IN" sz="1800" dirty="0"/>
              <a:t>, </a:t>
            </a:r>
            <a:r>
              <a:rPr lang="en-IN" sz="1800" dirty="0" smtClean="0"/>
              <a:t>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</a:t>
            </a:r>
            <a:r>
              <a:rPr lang="en-IN" sz="1800" dirty="0"/>
              <a:t>) </a:t>
            </a:r>
            <a:r>
              <a:rPr lang="en-IN" sz="1800" dirty="0" smtClean="0"/>
              <a:t> as well as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</a:t>
            </a:r>
            <a:r>
              <a:rPr lang="en-IN" sz="1800" dirty="0" smtClean="0"/>
              <a:t>is even }</a:t>
            </a:r>
          </a:p>
          <a:p>
            <a:pPr marL="0" indent="0">
              <a:buNone/>
            </a:pPr>
            <a:r>
              <a:rPr lang="en-IN" sz="1800" dirty="0" smtClean="0"/>
              <a:t>OR</a:t>
            </a:r>
          </a:p>
          <a:p>
            <a:pPr marL="0" indent="0">
              <a:buNone/>
            </a:pPr>
            <a:r>
              <a:rPr lang="en-IN" sz="1800" dirty="0" smtClean="0"/>
              <a:t>To accept strings of a’s and b’s with even number of a’s and b’s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4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/>
              <a:t>={a, b}</a:t>
            </a:r>
          </a:p>
          <a:p>
            <a:pPr marL="0" indent="0">
              <a:buNone/>
            </a:pPr>
            <a:r>
              <a:rPr lang="en-IN" sz="1800" dirty="0"/>
              <a:t>L={w / w</a:t>
            </a:r>
            <a:r>
              <a:rPr lang="en-US" altLang="en-US" sz="1800" dirty="0">
                <a:latin typeface="Symbol" panose="05050102010706020507" pitchFamily="18" charset="2"/>
              </a:rPr>
              <a:t>Î(</a:t>
            </a:r>
            <a:r>
              <a:rPr lang="en-IN" sz="1800" dirty="0" err="1"/>
              <a:t>a+b</a:t>
            </a:r>
            <a:r>
              <a:rPr lang="en-US" altLang="en-US" sz="1800" dirty="0">
                <a:latin typeface="Symbol" panose="05050102010706020507" pitchFamily="18" charset="2"/>
              </a:rPr>
              <a:t>)</a:t>
            </a:r>
            <a:r>
              <a:rPr lang="en-US" altLang="en-US" sz="1800" baseline="30000" dirty="0">
                <a:latin typeface="Symbol" panose="05050102010706020507" pitchFamily="18" charset="2"/>
              </a:rPr>
              <a:t>* </a:t>
            </a:r>
            <a:r>
              <a:rPr lang="en-IN" sz="1800" dirty="0"/>
              <a:t>, </a:t>
            </a:r>
            <a:r>
              <a:rPr lang="en-IN" sz="1800" dirty="0" err="1"/>
              <a:t>n</a:t>
            </a:r>
            <a:r>
              <a:rPr lang="en-IN" sz="1800" baseline="-25000" dirty="0" err="1"/>
              <a:t>a</a:t>
            </a:r>
            <a:r>
              <a:rPr lang="en-IN" sz="1800" dirty="0"/>
              <a:t>(w) mod 2 ==0 and </a:t>
            </a:r>
            <a:r>
              <a:rPr lang="en-IN" sz="1800" dirty="0" err="1"/>
              <a:t>n</a:t>
            </a:r>
            <a:r>
              <a:rPr lang="en-IN" sz="1800" baseline="-25000" dirty="0" err="1"/>
              <a:t>b</a:t>
            </a:r>
            <a:r>
              <a:rPr lang="en-IN" sz="1800" dirty="0"/>
              <a:t>(w) mod 2 ==0 }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4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28167" y="429219"/>
            <a:ext cx="2403474" cy="405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76363" y="3151186"/>
            <a:ext cx="2457450" cy="3800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44716" y="1071562"/>
            <a:ext cx="3200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79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Consider the DFA with the following transition table: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Informally describe the language accepted by this DFA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2286000" cy="13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3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Consider the DFA with the following transition table: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 smtClean="0"/>
              <a:t>Informally describe the language accepted by this DFA</a:t>
            </a:r>
          </a:p>
          <a:p>
            <a:pPr marL="0" indent="0">
              <a:buNone/>
            </a:pPr>
            <a:r>
              <a:rPr lang="en-IN" sz="2400" b="1" dirty="0" smtClean="0"/>
              <a:t>Answer</a:t>
            </a:r>
          </a:p>
          <a:p>
            <a:r>
              <a:rPr lang="en-IN" sz="2000" dirty="0"/>
              <a:t>You should draw the transition graph before reading this answer; it will help with your understanding. </a:t>
            </a:r>
            <a:endParaRPr lang="en-IN" sz="2000" dirty="0" smtClean="0"/>
          </a:p>
          <a:p>
            <a:r>
              <a:rPr lang="en-IN" sz="2000" dirty="0" smtClean="0"/>
              <a:t>We </a:t>
            </a:r>
            <a:r>
              <a:rPr lang="en-IN" sz="2000" dirty="0"/>
              <a:t>claim that the language of the DFA is {w | w contains an odd number of 1’s}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76400"/>
            <a:ext cx="2286000" cy="13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33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142999"/>
            <a:ext cx="6138863" cy="2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143000"/>
            <a:ext cx="4981575" cy="167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" y="3011100"/>
            <a:ext cx="8034338" cy="182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4979212"/>
            <a:ext cx="8484960" cy="11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“computer”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114425" y="19161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1114425" y="1916113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1114425" y="30686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0" name="Line 7"/>
          <p:cNvSpPr>
            <a:spLocks noChangeShapeType="1"/>
          </p:cNvSpPr>
          <p:nvPr/>
        </p:nvSpPr>
        <p:spPr bwMode="auto">
          <a:xfrm>
            <a:off x="2843213" y="191611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3849688" y="191611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2" name="Line 9"/>
          <p:cNvSpPr>
            <a:spLocks noChangeShapeType="1"/>
          </p:cNvSpPr>
          <p:nvPr/>
        </p:nvSpPr>
        <p:spPr bwMode="auto">
          <a:xfrm flipV="1">
            <a:off x="2090738" y="162877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3" name="Oval 10"/>
          <p:cNvSpPr>
            <a:spLocks noChangeArrowheads="1"/>
          </p:cNvSpPr>
          <p:nvPr/>
        </p:nvSpPr>
        <p:spPr bwMode="auto">
          <a:xfrm>
            <a:off x="2057400" y="188912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4" name="Oval 11"/>
          <p:cNvSpPr>
            <a:spLocks noChangeArrowheads="1"/>
          </p:cNvSpPr>
          <p:nvPr/>
        </p:nvSpPr>
        <p:spPr bwMode="auto">
          <a:xfrm>
            <a:off x="2820988" y="188912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609600" y="2420938"/>
            <a:ext cx="1008063" cy="6477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/>
              <a:t>BATTERY</a:t>
            </a:r>
          </a:p>
        </p:txBody>
      </p:sp>
      <p:sp>
        <p:nvSpPr>
          <p:cNvPr id="6156" name="Litebulb"/>
          <p:cNvSpPr>
            <a:spLocks noEditPoints="1" noChangeArrowheads="1"/>
          </p:cNvSpPr>
          <p:nvPr/>
        </p:nvSpPr>
        <p:spPr bwMode="auto">
          <a:xfrm>
            <a:off x="3559175" y="2276475"/>
            <a:ext cx="579438" cy="869950"/>
          </a:xfrm>
          <a:custGeom>
            <a:avLst/>
            <a:gdLst>
              <a:gd name="T0" fmla="*/ 289719 w 21600"/>
              <a:gd name="T1" fmla="*/ 0 h 21600"/>
              <a:gd name="T2" fmla="*/ 579438 w 21600"/>
              <a:gd name="T3" fmla="*/ 313424 h 21600"/>
              <a:gd name="T4" fmla="*/ 0 w 21600"/>
              <a:gd name="T5" fmla="*/ 313424 h 21600"/>
              <a:gd name="T6" fmla="*/ 289719 w 21600"/>
              <a:gd name="T7" fmla="*/ 8699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6157" name="Oval 15"/>
          <p:cNvSpPr>
            <a:spLocks noChangeArrowheads="1"/>
          </p:cNvSpPr>
          <p:nvPr/>
        </p:nvSpPr>
        <p:spPr bwMode="auto">
          <a:xfrm>
            <a:off x="5738813" y="14255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58" name="Oval 16"/>
          <p:cNvSpPr>
            <a:spLocks noChangeArrowheads="1"/>
          </p:cNvSpPr>
          <p:nvPr/>
        </p:nvSpPr>
        <p:spPr bwMode="auto">
          <a:xfrm>
            <a:off x="7491413" y="1349375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61" name="Line 19"/>
          <p:cNvSpPr>
            <a:spLocks noChangeShapeType="1"/>
          </p:cNvSpPr>
          <p:nvPr/>
        </p:nvSpPr>
        <p:spPr bwMode="auto">
          <a:xfrm>
            <a:off x="5357813" y="1730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2" name="Text Box 20"/>
          <p:cNvSpPr txBox="1">
            <a:spLocks noChangeArrowheads="1"/>
          </p:cNvSpPr>
          <p:nvPr/>
        </p:nvSpPr>
        <p:spPr bwMode="auto">
          <a:xfrm>
            <a:off x="5826125" y="1544638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3" name="Text Box 21"/>
          <p:cNvSpPr txBox="1">
            <a:spLocks noChangeArrowheads="1"/>
          </p:cNvSpPr>
          <p:nvPr/>
        </p:nvSpPr>
        <p:spPr bwMode="auto">
          <a:xfrm>
            <a:off x="7585075" y="1471613"/>
            <a:ext cx="446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64" name="Text Box 22"/>
          <p:cNvSpPr txBox="1">
            <a:spLocks noChangeArrowheads="1"/>
          </p:cNvSpPr>
          <p:nvPr/>
        </p:nvSpPr>
        <p:spPr bwMode="auto">
          <a:xfrm>
            <a:off x="4765675" y="1536700"/>
            <a:ext cx="571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start</a:t>
            </a:r>
          </a:p>
        </p:txBody>
      </p:sp>
      <p:sp>
        <p:nvSpPr>
          <p:cNvPr id="6165" name="Text Box 23"/>
          <p:cNvSpPr txBox="1">
            <a:spLocks noChangeArrowheads="1"/>
          </p:cNvSpPr>
          <p:nvPr/>
        </p:nvSpPr>
        <p:spPr bwMode="auto">
          <a:xfrm>
            <a:off x="6829425" y="11255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66" name="Text Box 25"/>
          <p:cNvSpPr txBox="1">
            <a:spLocks noChangeArrowheads="1"/>
          </p:cNvSpPr>
          <p:nvPr/>
        </p:nvSpPr>
        <p:spPr bwMode="auto">
          <a:xfrm>
            <a:off x="755650" y="4005263"/>
            <a:ext cx="3960813" cy="191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inputs:</a:t>
            </a:r>
            <a:r>
              <a:rPr lang="en-US" altLang="en-US" sz="2400">
                <a:latin typeface="Gill Sans MT" panose="020B0502020104020203" pitchFamily="34" charset="0"/>
              </a:rPr>
              <a:t> switches 1 and 2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actions: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1</a:t>
            </a:r>
            <a:r>
              <a:rPr lang="en-US" altLang="en-US" sz="2400">
                <a:latin typeface="Gill Sans MT" panose="020B0502020104020203" pitchFamily="34" charset="0"/>
              </a:rPr>
              <a:t> for “flip switch 1”</a:t>
            </a:r>
            <a:endParaRPr lang="en-US" altLang="en-US"/>
          </a:p>
          <a:p>
            <a:r>
              <a:rPr lang="en-US" altLang="en-US" sz="2400" b="1">
                <a:solidFill>
                  <a:schemeClr val="bg1"/>
                </a:solidFill>
                <a:latin typeface="Gill Sans MT" panose="020B0502020104020203" pitchFamily="34" charset="0"/>
              </a:rPr>
              <a:t>actions:</a:t>
            </a:r>
            <a:r>
              <a:rPr lang="en-US" altLang="en-US" sz="2400" b="1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2</a:t>
            </a:r>
            <a:r>
              <a:rPr lang="en-US" altLang="en-US" sz="2400">
                <a:latin typeface="Gill Sans MT" panose="020B0502020104020203" pitchFamily="34" charset="0"/>
              </a:rPr>
              <a:t> for “flip switch 2”</a:t>
            </a:r>
          </a:p>
          <a:p>
            <a:pPr>
              <a:spcBef>
                <a:spcPct val="50000"/>
              </a:spcBef>
            </a:pPr>
            <a:r>
              <a:rPr lang="en-US" altLang="en-US" sz="2400" b="1">
                <a:latin typeface="Gill Sans MT" panose="020B0502020104020203" pitchFamily="34" charset="0"/>
              </a:rPr>
              <a:t>states:</a:t>
            </a:r>
            <a:r>
              <a:rPr lang="en-US" altLang="en-US" sz="2400">
                <a:latin typeface="Gill Sans MT" panose="020B0502020104020203" pitchFamily="34" charset="0"/>
              </a:rPr>
              <a:t> </a:t>
            </a:r>
            <a:r>
              <a:rPr lang="en-US" altLang="en-US" sz="2400">
                <a:latin typeface="Garamond" panose="02020404030301010803" pitchFamily="18" charset="0"/>
              </a:rPr>
              <a:t>on</a:t>
            </a:r>
            <a:r>
              <a:rPr lang="en-US" altLang="en-US" sz="2400">
                <a:latin typeface="Gill Sans MT" panose="020B0502020104020203" pitchFamily="34" charset="0"/>
              </a:rPr>
              <a:t>,</a:t>
            </a:r>
            <a:r>
              <a:rPr lang="en-US" altLang="en-US" sz="2400">
                <a:latin typeface="Garamond" panose="02020404030301010803" pitchFamily="18" charset="0"/>
              </a:rPr>
              <a:t> off</a:t>
            </a:r>
          </a:p>
        </p:txBody>
      </p:sp>
      <p:sp>
        <p:nvSpPr>
          <p:cNvPr id="6167" name="Text Box 26"/>
          <p:cNvSpPr txBox="1">
            <a:spLocks noChangeArrowheads="1"/>
          </p:cNvSpPr>
          <p:nvPr/>
        </p:nvSpPr>
        <p:spPr bwMode="auto">
          <a:xfrm>
            <a:off x="5075238" y="4397375"/>
            <a:ext cx="3600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Gill Sans MT" panose="020B0502020104020203" pitchFamily="34" charset="0"/>
              </a:rPr>
              <a:t>bulb is on if and only if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both</a:t>
            </a:r>
            <a:r>
              <a:rPr lang="en-US" altLang="en-US" sz="2400">
                <a:latin typeface="Gill Sans MT" panose="020B0502020104020203" pitchFamily="34" charset="0"/>
              </a:rPr>
              <a:t> switches were flipped an </a:t>
            </a:r>
            <a:r>
              <a:rPr lang="en-US" altLang="en-US" sz="2400">
                <a:solidFill>
                  <a:schemeClr val="accent2"/>
                </a:solidFill>
                <a:latin typeface="Gill Sans MT" panose="020B0502020104020203" pitchFamily="34" charset="0"/>
              </a:rPr>
              <a:t>odd</a:t>
            </a:r>
            <a:r>
              <a:rPr lang="en-US" altLang="en-US" sz="2400">
                <a:latin typeface="Gill Sans MT" panose="020B0502020104020203" pitchFamily="34" charset="0"/>
              </a:rPr>
              <a:t> number of times</a:t>
            </a:r>
          </a:p>
        </p:txBody>
      </p:sp>
      <p:sp>
        <p:nvSpPr>
          <p:cNvPr id="6168" name="Line 27"/>
          <p:cNvSpPr>
            <a:spLocks noChangeShapeType="1"/>
          </p:cNvSpPr>
          <p:nvPr/>
        </p:nvSpPr>
        <p:spPr bwMode="auto">
          <a:xfrm>
            <a:off x="1114425" y="357346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9" name="Line 28"/>
          <p:cNvSpPr>
            <a:spLocks noChangeShapeType="1"/>
          </p:cNvSpPr>
          <p:nvPr/>
        </p:nvSpPr>
        <p:spPr bwMode="auto">
          <a:xfrm>
            <a:off x="2843213" y="3573463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0" name="Line 29"/>
          <p:cNvSpPr>
            <a:spLocks noChangeShapeType="1"/>
          </p:cNvSpPr>
          <p:nvPr/>
        </p:nvSpPr>
        <p:spPr bwMode="auto">
          <a:xfrm flipV="1">
            <a:off x="2090738" y="3286125"/>
            <a:ext cx="6477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71" name="Oval 30"/>
          <p:cNvSpPr>
            <a:spLocks noChangeArrowheads="1"/>
          </p:cNvSpPr>
          <p:nvPr/>
        </p:nvSpPr>
        <p:spPr bwMode="auto">
          <a:xfrm>
            <a:off x="2057400" y="3546475"/>
            <a:ext cx="71438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2" name="Oval 31"/>
          <p:cNvSpPr>
            <a:spLocks noChangeArrowheads="1"/>
          </p:cNvSpPr>
          <p:nvPr/>
        </p:nvSpPr>
        <p:spPr bwMode="auto">
          <a:xfrm>
            <a:off x="2820988" y="3546475"/>
            <a:ext cx="71437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3" name="Text Box 36"/>
          <p:cNvSpPr txBox="1">
            <a:spLocks noChangeArrowheads="1"/>
          </p:cNvSpPr>
          <p:nvPr/>
        </p:nvSpPr>
        <p:spPr bwMode="auto">
          <a:xfrm>
            <a:off x="2192338" y="1477963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174" name="Text Box 37"/>
          <p:cNvSpPr txBox="1">
            <a:spLocks noChangeArrowheads="1"/>
          </p:cNvSpPr>
          <p:nvPr/>
        </p:nvSpPr>
        <p:spPr bwMode="auto">
          <a:xfrm>
            <a:off x="2263775" y="3068638"/>
            <a:ext cx="29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176" name="Oval 39"/>
          <p:cNvSpPr>
            <a:spLocks noChangeArrowheads="1"/>
          </p:cNvSpPr>
          <p:nvPr/>
        </p:nvSpPr>
        <p:spPr bwMode="auto">
          <a:xfrm>
            <a:off x="5705475" y="32194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77" name="Oval 40"/>
          <p:cNvSpPr>
            <a:spLocks noChangeArrowheads="1"/>
          </p:cNvSpPr>
          <p:nvPr/>
        </p:nvSpPr>
        <p:spPr bwMode="auto">
          <a:xfrm>
            <a:off x="7458075" y="314325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180" name="Text Box 44"/>
          <p:cNvSpPr txBox="1">
            <a:spLocks noChangeArrowheads="1"/>
          </p:cNvSpPr>
          <p:nvPr/>
        </p:nvSpPr>
        <p:spPr bwMode="auto">
          <a:xfrm>
            <a:off x="5792788" y="3338513"/>
            <a:ext cx="446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off</a:t>
            </a:r>
          </a:p>
        </p:txBody>
      </p:sp>
      <p:sp>
        <p:nvSpPr>
          <p:cNvPr id="6181" name="Text Box 45"/>
          <p:cNvSpPr txBox="1">
            <a:spLocks noChangeArrowheads="1"/>
          </p:cNvSpPr>
          <p:nvPr/>
        </p:nvSpPr>
        <p:spPr bwMode="auto">
          <a:xfrm>
            <a:off x="7551738" y="3265488"/>
            <a:ext cx="415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on</a:t>
            </a:r>
          </a:p>
        </p:txBody>
      </p:sp>
      <p:sp>
        <p:nvSpPr>
          <p:cNvPr id="6184" name="Freeform 49"/>
          <p:cNvSpPr>
            <a:spLocks/>
          </p:cNvSpPr>
          <p:nvPr/>
        </p:nvSpPr>
        <p:spPr bwMode="auto">
          <a:xfrm>
            <a:off x="6267450" y="1420813"/>
            <a:ext cx="1295400" cy="101600"/>
          </a:xfrm>
          <a:custGeom>
            <a:avLst/>
            <a:gdLst>
              <a:gd name="T0" fmla="*/ 0 w 816"/>
              <a:gd name="T1" fmla="*/ 101600 h 200"/>
              <a:gd name="T2" fmla="*/ 609600 w 816"/>
              <a:gd name="T3" fmla="*/ 4064 h 200"/>
              <a:gd name="T4" fmla="*/ 1295400 w 816"/>
              <a:gd name="T5" fmla="*/ 77216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89" name="Freeform 56"/>
          <p:cNvSpPr>
            <a:spLocks/>
          </p:cNvSpPr>
          <p:nvPr/>
        </p:nvSpPr>
        <p:spPr bwMode="auto">
          <a:xfrm rot="16323972" flipV="1">
            <a:off x="7437438" y="2411413"/>
            <a:ext cx="1295400" cy="177800"/>
          </a:xfrm>
          <a:custGeom>
            <a:avLst/>
            <a:gdLst>
              <a:gd name="T0" fmla="*/ 0 w 816"/>
              <a:gd name="T1" fmla="*/ 177800 h 200"/>
              <a:gd name="T2" fmla="*/ 609600 w 816"/>
              <a:gd name="T3" fmla="*/ 7112 h 200"/>
              <a:gd name="T4" fmla="*/ 1295400 w 816"/>
              <a:gd name="T5" fmla="*/ 135128 h 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00">
                <a:moveTo>
                  <a:pt x="0" y="200"/>
                </a:moveTo>
                <a:cubicBezTo>
                  <a:pt x="124" y="108"/>
                  <a:pt x="248" y="16"/>
                  <a:pt x="384" y="8"/>
                </a:cubicBezTo>
                <a:cubicBezTo>
                  <a:pt x="520" y="0"/>
                  <a:pt x="668" y="76"/>
                  <a:pt x="816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91" name="Text Box 58"/>
          <p:cNvSpPr txBox="1">
            <a:spLocks noChangeArrowheads="1"/>
          </p:cNvSpPr>
          <p:nvPr/>
        </p:nvSpPr>
        <p:spPr bwMode="auto">
          <a:xfrm>
            <a:off x="8167688" y="2327275"/>
            <a:ext cx="29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>
                <a:latin typeface="Garamond" panose="02020404030301010803" pitchFamily="18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48" name="Oval 23"/>
          <p:cNvSpPr>
            <a:spLocks noChangeArrowheads="1"/>
          </p:cNvSpPr>
          <p:nvPr/>
        </p:nvSpPr>
        <p:spPr bwMode="auto">
          <a:xfrm>
            <a:off x="7369085" y="3090863"/>
            <a:ext cx="822325" cy="72866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8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1579"/>
          <a:stretch/>
        </p:blipFill>
        <p:spPr>
          <a:xfrm>
            <a:off x="581427" y="1219200"/>
            <a:ext cx="7962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0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7" y="1219200"/>
            <a:ext cx="7962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={0, 1}</a:t>
            </a:r>
            <a:endParaRPr lang="en-IN" sz="2000" dirty="0"/>
          </a:p>
          <a:p>
            <a:pPr marL="0" indent="0">
              <a:buNone/>
            </a:pPr>
            <a:r>
              <a:rPr lang="en-IN" sz="1800" dirty="0"/>
              <a:t>L={w / </a:t>
            </a:r>
            <a:r>
              <a:rPr lang="en-IN" sz="1800" dirty="0" smtClean="0"/>
              <a:t>w is even length and begins with ‘01’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Construct DFA for the following language over the alphabet set </a:t>
            </a:r>
            <a:r>
              <a:rPr lang="el-GR" altLang="en-US" sz="2000" dirty="0">
                <a:cs typeface="Times New Roman" panose="02020603050405020304" pitchFamily="18" charset="0"/>
              </a:rPr>
              <a:t>Σ </a:t>
            </a:r>
            <a:r>
              <a:rPr lang="en-IN" sz="2000" dirty="0" smtClean="0"/>
              <a:t>={0, 1}</a:t>
            </a:r>
            <a:endParaRPr lang="en-IN" sz="2000" dirty="0"/>
          </a:p>
          <a:p>
            <a:pPr marL="0" indent="0">
              <a:buNone/>
            </a:pPr>
            <a:r>
              <a:rPr lang="en-IN" sz="1800" dirty="0"/>
              <a:t>L={w / </a:t>
            </a:r>
            <a:r>
              <a:rPr lang="en-IN" sz="1800" dirty="0" smtClean="0"/>
              <a:t>w is even length and begins with ‘01’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8962" y="962025"/>
            <a:ext cx="19907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1800" dirty="0" smtClean="0"/>
              <a:t>L={w / w </a:t>
            </a:r>
            <a:r>
              <a:rPr lang="en-US" altLang="en-US" sz="1800" dirty="0" smtClean="0">
                <a:latin typeface="Symbol" panose="05050102010706020507" pitchFamily="18" charset="2"/>
              </a:rPr>
              <a:t>Î 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)*  </a:t>
            </a:r>
            <a:r>
              <a:rPr lang="en-IN" sz="1800" dirty="0" smtClean="0"/>
              <a:t> such that 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(w) mod 3 == 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(w) mod 2==0}</a:t>
            </a:r>
          </a:p>
          <a:p>
            <a:pPr marL="0" indent="0">
              <a:buNone/>
            </a:pP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Rough Slide to explain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1800" dirty="0" smtClean="0"/>
              <a:t>L={w / w </a:t>
            </a:r>
            <a:r>
              <a:rPr lang="en-US" altLang="en-US" sz="1800" dirty="0" smtClean="0">
                <a:latin typeface="Symbol" panose="05050102010706020507" pitchFamily="18" charset="2"/>
              </a:rPr>
              <a:t>Î (</a:t>
            </a:r>
            <a:r>
              <a:rPr lang="en-IN" sz="1800" dirty="0" err="1" smtClean="0"/>
              <a:t>a+b</a:t>
            </a:r>
            <a:r>
              <a:rPr lang="en-US" altLang="en-US" sz="1800" dirty="0" smtClean="0">
                <a:latin typeface="Symbol" panose="05050102010706020507" pitchFamily="18" charset="2"/>
              </a:rPr>
              <a:t>)*  </a:t>
            </a:r>
            <a:r>
              <a:rPr lang="en-IN" sz="1800" dirty="0" smtClean="0"/>
              <a:t> such that </a:t>
            </a:r>
          </a:p>
          <a:p>
            <a:pPr marL="0" indent="0">
              <a:buNone/>
            </a:pPr>
            <a:r>
              <a:rPr lang="en-IN" sz="1800" dirty="0"/>
              <a:t> </a:t>
            </a:r>
            <a:r>
              <a:rPr lang="en-IN" sz="1800" dirty="0" smtClean="0"/>
              <a:t>                       N</a:t>
            </a:r>
            <a:r>
              <a:rPr lang="en-IN" sz="1800" baseline="-25000" dirty="0" smtClean="0"/>
              <a:t>a</a:t>
            </a:r>
            <a:r>
              <a:rPr lang="en-IN" sz="1800" dirty="0" smtClean="0"/>
              <a:t>(w) mod 3 == 0 and </a:t>
            </a: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(w) mod 2==0}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/>
              <a:t>N</a:t>
            </a:r>
            <a:r>
              <a:rPr lang="en-IN" sz="1800" baseline="-25000" dirty="0"/>
              <a:t>a</a:t>
            </a:r>
            <a:r>
              <a:rPr lang="en-IN" sz="1800" dirty="0"/>
              <a:t>(w) mod </a:t>
            </a:r>
            <a:r>
              <a:rPr lang="en-IN" sz="1800" dirty="0" smtClean="0"/>
              <a:t>3: { 0, 1, 2}</a:t>
            </a:r>
          </a:p>
          <a:p>
            <a:pPr marL="0" indent="0">
              <a:buNone/>
            </a:pPr>
            <a:r>
              <a:rPr lang="en-IN" sz="1800" dirty="0" err="1" smtClean="0"/>
              <a:t>N</a:t>
            </a:r>
            <a:r>
              <a:rPr lang="en-IN" sz="1800" baseline="-25000" dirty="0" err="1" smtClean="0"/>
              <a:t>b</a:t>
            </a:r>
            <a:r>
              <a:rPr lang="en-IN" sz="1800" dirty="0" smtClean="0"/>
              <a:t>(w</a:t>
            </a:r>
            <a:r>
              <a:rPr lang="en-IN" sz="1800" dirty="0"/>
              <a:t>) mod </a:t>
            </a:r>
            <a:r>
              <a:rPr lang="en-IN" sz="1800" dirty="0" smtClean="0"/>
              <a:t>2: </a:t>
            </a:r>
            <a:r>
              <a:rPr lang="en-IN" sz="1800" dirty="0"/>
              <a:t>{ 0, </a:t>
            </a:r>
            <a:r>
              <a:rPr lang="en-IN" sz="1800" dirty="0" smtClean="0"/>
              <a:t>1}</a:t>
            </a:r>
            <a:endParaRPr lang="en-IN" sz="1800" dirty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So possible states of DFA</a:t>
            </a:r>
          </a:p>
          <a:p>
            <a:pPr marL="0" indent="0">
              <a:buNone/>
            </a:pPr>
            <a:r>
              <a:rPr lang="en-IN" sz="1800" dirty="0" smtClean="0"/>
              <a:t>is given by cross product</a:t>
            </a:r>
          </a:p>
          <a:p>
            <a:pPr marL="0" indent="0">
              <a:buNone/>
            </a:pPr>
            <a:r>
              <a:rPr lang="en-IN" sz="1800" smtClean="0"/>
              <a:t>Of {0,1,2} x {0,1}</a:t>
            </a: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2514600"/>
            <a:ext cx="25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Possible Remainders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54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71"/>
          <a:stretch/>
        </p:blipFill>
        <p:spPr>
          <a:xfrm rot="16200000">
            <a:off x="103008" y="1511085"/>
            <a:ext cx="5109143" cy="41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smtClean="0"/>
              <a:t>Obtain DFA to accept strings of a’s and b’s such that </a:t>
            </a:r>
          </a:p>
          <a:p>
            <a:pPr marL="0" indent="0">
              <a:buNone/>
            </a:pPr>
            <a:r>
              <a:rPr lang="en-IN" sz="2000" dirty="0" smtClean="0"/>
              <a:t>L={w / w </a:t>
            </a:r>
            <a:r>
              <a:rPr lang="en-US" altLang="en-US" sz="2000" dirty="0" smtClean="0">
                <a:latin typeface="Symbol" panose="05050102010706020507" pitchFamily="18" charset="2"/>
              </a:rPr>
              <a:t>Î (</a:t>
            </a:r>
            <a:r>
              <a:rPr lang="en-IN" sz="2000" dirty="0" err="1" smtClean="0"/>
              <a:t>a+b</a:t>
            </a:r>
            <a:r>
              <a:rPr lang="en-US" altLang="en-US" sz="2000" dirty="0" smtClean="0">
                <a:latin typeface="Symbol" panose="05050102010706020507" pitchFamily="18" charset="2"/>
              </a:rPr>
              <a:t>)*  </a:t>
            </a:r>
            <a:r>
              <a:rPr lang="en-IN" sz="2000" dirty="0" smtClean="0"/>
              <a:t> such that 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                 N</a:t>
            </a:r>
            <a:r>
              <a:rPr lang="en-IN" sz="2000" baseline="-25000" dirty="0" smtClean="0"/>
              <a:t>a</a:t>
            </a:r>
            <a:r>
              <a:rPr lang="en-IN" sz="2000" dirty="0" smtClean="0"/>
              <a:t>(w) mod 5 == 0 and </a:t>
            </a:r>
            <a:r>
              <a:rPr lang="en-IN" sz="2000" dirty="0" err="1" smtClean="0"/>
              <a:t>N</a:t>
            </a:r>
            <a:r>
              <a:rPr lang="en-IN" sz="2000" baseline="-25000" dirty="0" err="1" smtClean="0"/>
              <a:t>b</a:t>
            </a:r>
            <a:r>
              <a:rPr lang="en-IN" sz="2000" dirty="0" smtClean="0"/>
              <a:t>(w) mod 3 ==0}</a:t>
            </a:r>
          </a:p>
          <a:p>
            <a:pPr marL="0" indent="0">
              <a:buNone/>
            </a:pPr>
            <a:endParaRPr lang="en-IN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07369" y="1703150"/>
            <a:ext cx="5436076" cy="3959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9223" y="835289"/>
            <a:ext cx="2587360" cy="33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000" dirty="0" smtClean="0"/>
              <a:t>Construct a DFA which accepts strings of 0’s and 1’s where the values of each string is represented as a binary number only. Only the strings representing zero modulo three should be accepted. For example 0, 11, 011, 110, 1001, ……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r>
              <a:rPr lang="en-IN" sz="2000" dirty="0" smtClean="0"/>
              <a:t>OR</a:t>
            </a:r>
          </a:p>
          <a:p>
            <a:pPr marL="0" indent="0" algn="just">
              <a:buNone/>
            </a:pPr>
            <a:r>
              <a:rPr lang="en-IN" sz="2000" dirty="0" smtClean="0"/>
              <a:t>Design a DFA to accept the binary numbers which are divisible by 3</a:t>
            </a:r>
          </a:p>
          <a:p>
            <a:pPr marL="0" indent="0" algn="just">
              <a:buNone/>
            </a:pP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7CA4-03DF-4889-BB0A-19BB3E498728}" type="datetime3">
              <a:rPr lang="en-US" smtClean="0"/>
              <a:t>23 April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CSE, BMSCE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E0DE-867F-455F-B20B-96D381B4AB71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4035</TotalTime>
  <Words>8258</Words>
  <Application>Microsoft Office PowerPoint</Application>
  <PresentationFormat>On-screen Show (4:3)</PresentationFormat>
  <Paragraphs>1567</Paragraphs>
  <Slides>190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205" baseType="lpstr">
      <vt:lpstr>新細明體</vt:lpstr>
      <vt:lpstr>Arial</vt:lpstr>
      <vt:lpstr>Calibri</vt:lpstr>
      <vt:lpstr>Cambria Math</vt:lpstr>
      <vt:lpstr>Comic Sans MS</vt:lpstr>
      <vt:lpstr>Garamond</vt:lpstr>
      <vt:lpstr>Gill Sans MT</vt:lpstr>
      <vt:lpstr>MS Shell Dlg</vt:lpstr>
      <vt:lpstr>Symbol</vt:lpstr>
      <vt:lpstr>Tahoma</vt:lpstr>
      <vt:lpstr>Times New Roman</vt:lpstr>
      <vt:lpstr>Verdana</vt:lpstr>
      <vt:lpstr>Wingdings</vt:lpstr>
      <vt:lpstr>Theme1</vt:lpstr>
      <vt:lpstr>Equation</vt:lpstr>
      <vt:lpstr>Course – Theoretical Foundations of Computations </vt:lpstr>
      <vt:lpstr>Unit-1</vt:lpstr>
      <vt:lpstr>Theory of Computation </vt:lpstr>
      <vt:lpstr>What is automata theory ?</vt:lpstr>
      <vt:lpstr>Finite State machine</vt:lpstr>
      <vt:lpstr>A simple computer</vt:lpstr>
      <vt:lpstr>A simple “computer”</vt:lpstr>
      <vt:lpstr>Another “computer”</vt:lpstr>
      <vt:lpstr>Another “computer”</vt:lpstr>
      <vt:lpstr>Another “computer”</vt:lpstr>
      <vt:lpstr>A design problem</vt:lpstr>
      <vt:lpstr>A design problem</vt:lpstr>
      <vt:lpstr>Applications of Automata Theory</vt:lpstr>
      <vt:lpstr>Different kinds of automata we will work on in this course</vt:lpstr>
      <vt:lpstr>The Applications of these Automata are given as follows:</vt:lpstr>
      <vt:lpstr>Unit-1</vt:lpstr>
      <vt:lpstr>Central Concepts</vt:lpstr>
      <vt:lpstr>Central Concepts</vt:lpstr>
      <vt:lpstr>Central Concepts: String</vt:lpstr>
      <vt:lpstr>Central Concepts: String</vt:lpstr>
      <vt:lpstr>Central Concepts: String</vt:lpstr>
      <vt:lpstr>Central Concepts</vt:lpstr>
      <vt:lpstr>Central Concepts</vt:lpstr>
      <vt:lpstr>Question</vt:lpstr>
      <vt:lpstr>Question</vt:lpstr>
      <vt:lpstr>Examples of Languages</vt:lpstr>
      <vt:lpstr>Summarizing</vt:lpstr>
      <vt:lpstr>PowerPoint Presentation</vt:lpstr>
      <vt:lpstr>Formal Definition of Deterministic Finite Automata</vt:lpstr>
      <vt:lpstr>Question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Construct a Deterministic Finite Automata (DFA) to recognize all odd number a’s given the alphabet set as Σ ={a}</vt:lpstr>
      <vt:lpstr>Question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Construct a Deterministic Finite Automata (DFA) that accepts set of all strings having aa as a substring. Consider the alphabet set as Σ ={a,b}</vt:lpstr>
      <vt:lpstr>Questions</vt:lpstr>
      <vt:lpstr>Rough Slide to explain </vt:lpstr>
      <vt:lpstr>PowerPoint Presentation</vt:lpstr>
      <vt:lpstr>PowerPoint Presentation</vt:lpstr>
      <vt:lpstr>PowerPoint Presentation</vt:lpstr>
      <vt:lpstr>Questions</vt:lpstr>
      <vt:lpstr>Questions</vt:lpstr>
      <vt:lpstr>PowerPoint Presentation</vt:lpstr>
      <vt:lpstr>Questions</vt:lpstr>
      <vt:lpstr>PowerPoint Presentation</vt:lpstr>
      <vt:lpstr>Questions</vt:lpstr>
      <vt:lpstr>Rough slide to explain</vt:lpstr>
      <vt:lpstr>PowerPoint Presentation</vt:lpstr>
      <vt:lpstr>Rough slide to explain </vt:lpstr>
      <vt:lpstr>PowerPoint Presentation</vt:lpstr>
      <vt:lpstr>Questions</vt:lpstr>
      <vt:lpstr>Rough Slide to explain</vt:lpstr>
      <vt:lpstr>PowerPoint Presentation</vt:lpstr>
      <vt:lpstr>Questions</vt:lpstr>
      <vt:lpstr>PowerPoint Presentation</vt:lpstr>
      <vt:lpstr>Question</vt:lpstr>
      <vt:lpstr>Question</vt:lpstr>
      <vt:lpstr>Question</vt:lpstr>
      <vt:lpstr>Question</vt:lpstr>
      <vt:lpstr>Question</vt:lpstr>
      <vt:lpstr>Questions</vt:lpstr>
      <vt:lpstr>Questions</vt:lpstr>
      <vt:lpstr>PowerPoint Presentation</vt:lpstr>
      <vt:lpstr>Rough Slide to explain</vt:lpstr>
      <vt:lpstr>Questions</vt:lpstr>
      <vt:lpstr>Questions</vt:lpstr>
      <vt:lpstr>PowerPoint Presentation</vt:lpstr>
      <vt:lpstr>Questions</vt:lpstr>
      <vt:lpstr>Rough Slide to explain</vt:lpstr>
      <vt:lpstr>PowerPoint Presentation</vt:lpstr>
      <vt:lpstr>Question</vt:lpstr>
      <vt:lpstr>PowerPoint Presentation</vt:lpstr>
      <vt:lpstr>Questions</vt:lpstr>
      <vt:lpstr>Rough slide to explain</vt:lpstr>
      <vt:lpstr>PowerPoint Presentation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Rough Slide to explain</vt:lpstr>
      <vt:lpstr>PowerPoint Presentation</vt:lpstr>
      <vt:lpstr>Question</vt:lpstr>
      <vt:lpstr>PowerPoint Presentation</vt:lpstr>
      <vt:lpstr>Question</vt:lpstr>
      <vt:lpstr>Design a DFA to accept the binary numbers which are divisible by 3</vt:lpstr>
      <vt:lpstr>Design a DFA to accept the binary numbers which are divisible by 3</vt:lpstr>
      <vt:lpstr>Question</vt:lpstr>
      <vt:lpstr>Question</vt:lpstr>
      <vt:lpstr>Question</vt:lpstr>
      <vt:lpstr>DFA Exercises</vt:lpstr>
      <vt:lpstr>PowerPoint Presentation</vt:lpstr>
      <vt:lpstr>PowerPoint Presentation</vt:lpstr>
      <vt:lpstr>Examples</vt:lpstr>
      <vt:lpstr>Examples</vt:lpstr>
      <vt:lpstr>Examples</vt:lpstr>
      <vt:lpstr>PowerPoint Presentation</vt:lpstr>
      <vt:lpstr>Unit-1</vt:lpstr>
      <vt:lpstr> Rough slide to explain  Nondeterministic Finite Automata (NFA)</vt:lpstr>
      <vt:lpstr>Nondeterministic Finite Automata</vt:lpstr>
      <vt:lpstr>Nondeterministic Finite Automata </vt:lpstr>
      <vt:lpstr>Formal Definition of an NFA</vt:lpstr>
      <vt:lpstr>Rough Slide to explain NFA formal definition</vt:lpstr>
      <vt:lpstr>Example of NFA</vt:lpstr>
      <vt:lpstr>NFA</vt:lpstr>
      <vt:lpstr>Unit-1</vt:lpstr>
      <vt:lpstr>Converting NFA to DFA using subset construction method Subset Construction Procedure</vt:lpstr>
      <vt:lpstr>Converting NFA to DFA using subset construction method</vt:lpstr>
      <vt:lpstr>Rough Slide to explain: Obtain the NFA to accept strings of a’s and b’s ending with ab and convert into equivalent DFA</vt:lpstr>
      <vt:lpstr>PowerPoint Presentation</vt:lpstr>
      <vt:lpstr>PowerPoint Presentation</vt:lpstr>
      <vt:lpstr>Question</vt:lpstr>
      <vt:lpstr>Answer</vt:lpstr>
      <vt:lpstr>Obtain NFA to accept strings of a’s and b’s ending with ab or ba and convert into equivalent DFA</vt:lpstr>
      <vt:lpstr>PowerPoint Presentation</vt:lpstr>
      <vt:lpstr>Question</vt:lpstr>
      <vt:lpstr>Question</vt:lpstr>
      <vt:lpstr>Question</vt:lpstr>
      <vt:lpstr>Question</vt:lpstr>
      <vt:lpstr>Question</vt:lpstr>
      <vt:lpstr>Question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Questions</vt:lpstr>
      <vt:lpstr>Question</vt:lpstr>
      <vt:lpstr>Answer</vt:lpstr>
      <vt:lpstr>Question</vt:lpstr>
      <vt:lpstr>Answer</vt:lpstr>
      <vt:lpstr>Homework Problem</vt:lpstr>
      <vt:lpstr>Homework problem</vt:lpstr>
      <vt:lpstr>Answer</vt:lpstr>
      <vt:lpstr>Answer</vt:lpstr>
      <vt:lpstr>Answer</vt:lpstr>
      <vt:lpstr>Converting NFA to DFA using subset construction method</vt:lpstr>
      <vt:lpstr>PowerPoint Presentation</vt:lpstr>
      <vt:lpstr>PowerPoint Presentation</vt:lpstr>
      <vt:lpstr>PowerPoint Presentation</vt:lpstr>
      <vt:lpstr>Homework Problem</vt:lpstr>
      <vt:lpstr>Question</vt:lpstr>
      <vt:lpstr>Question</vt:lpstr>
      <vt:lpstr>Question</vt:lpstr>
      <vt:lpstr>PowerPoint Presentation</vt:lpstr>
      <vt:lpstr>Unit-1: Non-Deterministic Finite Automata (NFA) with ε-transitions</vt:lpstr>
      <vt:lpstr>NFA with ε – Transitions: Formal Definition</vt:lpstr>
      <vt:lpstr>Rough slide to Explain example of ε-NFA</vt:lpstr>
      <vt:lpstr>Rough slide to Explain example of NFA without ε-moves</vt:lpstr>
      <vt:lpstr>PowerPoint Presentation</vt:lpstr>
      <vt:lpstr>PowerPoint Presentation</vt:lpstr>
      <vt:lpstr>Rough slide to explain:ε-Closure or Empty closure </vt:lpstr>
      <vt:lpstr>ε-Closure or Empty closure </vt:lpstr>
      <vt:lpstr>Question</vt:lpstr>
      <vt:lpstr>PowerPoint Presentation</vt:lpstr>
      <vt:lpstr>Converting ε–NFA to DFA </vt:lpstr>
      <vt:lpstr>Rough Slide to explain Converting  ε-NFA to DFA</vt:lpstr>
      <vt:lpstr>Rough Slide to explain Converting  ε-NFA to DFA</vt:lpstr>
      <vt:lpstr>Converting  ε-NFA to DFA</vt:lpstr>
      <vt:lpstr>Converting  ε-NFA to DFA (Contd…)</vt:lpstr>
      <vt:lpstr>Converting ε-NFA- to DFA</vt:lpstr>
      <vt:lpstr>PowerPoint Presentation</vt:lpstr>
      <vt:lpstr>PowerPoint Presentation</vt:lpstr>
      <vt:lpstr>PowerPoint Presentation</vt:lpstr>
      <vt:lpstr>Difference between DFA, NFA, ε-NFA</vt:lpstr>
      <vt:lpstr>Text Search using Automata</vt:lpstr>
      <vt:lpstr>PowerPoint Presentation</vt:lpstr>
      <vt:lpstr>PowerPoint Presentation</vt:lpstr>
      <vt:lpstr>PowerPoint Presentation</vt:lpstr>
      <vt:lpstr>PowerPoint Presentation</vt:lpstr>
      <vt:lpstr>Thanks for Listening</vt:lpstr>
      <vt:lpstr>Homework Problems</vt:lpstr>
      <vt:lpstr>Question</vt:lpstr>
      <vt:lpstr>Question</vt:lpstr>
    </vt:vector>
  </TitlesOfParts>
  <Company>System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– Artificial Intelligence</dc:title>
  <dc:creator>System</dc:creator>
  <cp:lastModifiedBy>Administrator</cp:lastModifiedBy>
  <cp:revision>344</cp:revision>
  <dcterms:created xsi:type="dcterms:W3CDTF">2014-08-21T09:14:34Z</dcterms:created>
  <dcterms:modified xsi:type="dcterms:W3CDTF">2021-04-23T04:58:52Z</dcterms:modified>
</cp:coreProperties>
</file>